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7010400" cy="9296400"/>
  <p:embeddedFontLst>
    <p:embeddedFont>
      <p:font typeface="Arial Narrow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1" roundtripDataSignature="AMtx7mgsLTwe38+/p7mUKdGeGSKV5oed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ArialNarrow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rialNarrow-italic.fntdata"/><Relationship Id="rId16" Type="http://schemas.openxmlformats.org/officeDocument/2006/relationships/slide" Target="slides/slide11.xml"/><Relationship Id="rId38" Type="http://schemas.openxmlformats.org/officeDocument/2006/relationships/font" Target="fonts/ArialNarrow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1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a4d31c417f_4_2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g2a4d31c417f_4_2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1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1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2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2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2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2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2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2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2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2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2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5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5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5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5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2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0338"/>
            <a:ext cx="12228755" cy="687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57"/>
          <p:cNvCxnSpPr/>
          <p:nvPr/>
        </p:nvCxnSpPr>
        <p:spPr>
          <a:xfrm>
            <a:off x="-11575" y="94751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" name="Google Shape;18;p57"/>
          <p:cNvSpPr txBox="1"/>
          <p:nvPr>
            <p:ph type="ctrTitle"/>
          </p:nvPr>
        </p:nvSpPr>
        <p:spPr>
          <a:xfrm>
            <a:off x="497839" y="1682347"/>
            <a:ext cx="10463809" cy="6753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body"/>
          </p:nvPr>
        </p:nvSpPr>
        <p:spPr>
          <a:xfrm>
            <a:off x="8042030" y="6336323"/>
            <a:ext cx="3669323" cy="521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DCFF"/>
              </a:buClr>
              <a:buSzPts val="2800"/>
              <a:buNone/>
              <a:defRPr b="0">
                <a:solidFill>
                  <a:srgbClr val="C4DCFF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51" y="-208722"/>
            <a:ext cx="6061705" cy="143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7"/>
          <p:cNvSpPr txBox="1"/>
          <p:nvPr>
            <p:ph type="title"/>
          </p:nvPr>
        </p:nvSpPr>
        <p:spPr>
          <a:xfrm>
            <a:off x="574040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7"/>
          <p:cNvSpPr txBox="1"/>
          <p:nvPr>
            <p:ph idx="1" type="body"/>
          </p:nvPr>
        </p:nvSpPr>
        <p:spPr>
          <a:xfrm>
            <a:off x="719253" y="1622502"/>
            <a:ext cx="1075349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75" name="Google Shape;75;p67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7"/>
          <p:cNvSpPr txBox="1"/>
          <p:nvPr>
            <p:ph idx="2" type="body"/>
          </p:nvPr>
        </p:nvSpPr>
        <p:spPr>
          <a:xfrm>
            <a:off x="0" y="3590693"/>
            <a:ext cx="3864166" cy="2508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7"/>
          <p:cNvSpPr txBox="1"/>
          <p:nvPr>
            <p:ph idx="3" type="body"/>
          </p:nvPr>
        </p:nvSpPr>
        <p:spPr>
          <a:xfrm>
            <a:off x="4160520" y="3590693"/>
            <a:ext cx="3864166" cy="2508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67"/>
          <p:cNvSpPr txBox="1"/>
          <p:nvPr>
            <p:ph idx="4" type="body"/>
          </p:nvPr>
        </p:nvSpPr>
        <p:spPr>
          <a:xfrm>
            <a:off x="8302752" y="3590693"/>
            <a:ext cx="3864166" cy="2508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0675"/>
            <a:ext cx="12228755" cy="687867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68"/>
          <p:cNvSpPr txBox="1"/>
          <p:nvPr>
            <p:ph type="title"/>
          </p:nvPr>
        </p:nvSpPr>
        <p:spPr>
          <a:xfrm>
            <a:off x="497840" y="12538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8" name="Google Shape;88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4" name="Google Shape;94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6" name="Google Shape;116;p7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7" name="Google Shape;117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7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4" name="Google Shape;124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7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 with low confidence" id="24" name="Google Shape;2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8"/>
          <p:cNvSpPr txBox="1"/>
          <p:nvPr>
            <p:ph idx="1" type="body"/>
          </p:nvPr>
        </p:nvSpPr>
        <p:spPr>
          <a:xfrm>
            <a:off x="835706" y="879476"/>
            <a:ext cx="10520589" cy="522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58"/>
          <p:cNvSpPr txBox="1"/>
          <p:nvPr>
            <p:ph idx="2" type="body"/>
          </p:nvPr>
        </p:nvSpPr>
        <p:spPr>
          <a:xfrm>
            <a:off x="835025" y="1584325"/>
            <a:ext cx="10529888" cy="3744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58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8"/>
          <p:cNvSpPr txBox="1"/>
          <p:nvPr>
            <p:ph idx="12" type="sldNum"/>
          </p:nvPr>
        </p:nvSpPr>
        <p:spPr>
          <a:xfrm>
            <a:off x="11737572" y="6493271"/>
            <a:ext cx="433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29" name="Google Shape;2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3242" y="5860985"/>
            <a:ext cx="4572009" cy="108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4032" y="0"/>
            <a:ext cx="12228755" cy="575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23" y="5588000"/>
            <a:ext cx="12228755" cy="1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7"/>
          <p:cNvSpPr txBox="1"/>
          <p:nvPr>
            <p:ph type="title"/>
          </p:nvPr>
        </p:nvSpPr>
        <p:spPr>
          <a:xfrm>
            <a:off x="497839" y="12529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" name="Google Shape;143;p77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" name="Google Shape;144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17" y="6000512"/>
            <a:ext cx="3973068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7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" y="0"/>
            <a:ext cx="12195655" cy="5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78"/>
          <p:cNvSpPr txBox="1"/>
          <p:nvPr>
            <p:ph type="title"/>
          </p:nvPr>
        </p:nvSpPr>
        <p:spPr>
          <a:xfrm>
            <a:off x="497840" y="12538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9" name="Google Shape;14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23" y="5588000"/>
            <a:ext cx="12228755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78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" name="Google Shape;15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17" y="6000512"/>
            <a:ext cx="3973068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8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9"/>
          <p:cNvSpPr/>
          <p:nvPr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985" y="1963"/>
            <a:ext cx="12198984" cy="6861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9"/>
          <p:cNvSpPr txBox="1"/>
          <p:nvPr>
            <p:ph type="title"/>
          </p:nvPr>
        </p:nvSpPr>
        <p:spPr>
          <a:xfrm>
            <a:off x="501874" y="12538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7" name="Google Shape;15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23" y="5588000"/>
            <a:ext cx="12228755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79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9" name="Google Shape;15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17" y="6000512"/>
            <a:ext cx="3973068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9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0675"/>
            <a:ext cx="12228755" cy="687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0"/>
          <p:cNvSpPr txBox="1"/>
          <p:nvPr>
            <p:ph type="ctrTitle"/>
          </p:nvPr>
        </p:nvSpPr>
        <p:spPr>
          <a:xfrm>
            <a:off x="501874" y="1170432"/>
            <a:ext cx="10166126" cy="1211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23" y="5588000"/>
            <a:ext cx="12228755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80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9" name="Google Shape;16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17" y="6000512"/>
            <a:ext cx="3973068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0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1"/>
          <p:cNvSpPr/>
          <p:nvPr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1"/>
          <p:cNvSpPr txBox="1"/>
          <p:nvPr>
            <p:ph type="title"/>
          </p:nvPr>
        </p:nvSpPr>
        <p:spPr>
          <a:xfrm>
            <a:off x="501874" y="12140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968"/>
              </a:buClr>
              <a:buSzPts val="6000"/>
              <a:buFont typeface="Calibri"/>
              <a:buNone/>
              <a:defRPr b="1" sz="60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75" name="Google Shape;175;p81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6" name="Google Shape;17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970" y="6000512"/>
            <a:ext cx="3964361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1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23" y="5588000"/>
            <a:ext cx="12228755" cy="1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82"/>
          <p:cNvSpPr txBox="1"/>
          <p:nvPr>
            <p:ph type="title"/>
          </p:nvPr>
        </p:nvSpPr>
        <p:spPr>
          <a:xfrm>
            <a:off x="501874" y="12140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968"/>
              </a:buClr>
              <a:buSzPts val="6000"/>
              <a:buFont typeface="Calibri"/>
              <a:buNone/>
              <a:defRPr b="1" sz="60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2" name="Google Shape;182;p82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17" y="6000512"/>
            <a:ext cx="3973068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2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3"/>
          <p:cNvSpPr txBox="1"/>
          <p:nvPr>
            <p:ph idx="1" type="body"/>
          </p:nvPr>
        </p:nvSpPr>
        <p:spPr>
          <a:xfrm>
            <a:off x="0" y="1056191"/>
            <a:ext cx="12192000" cy="3939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7" name="Google Shape;187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3"/>
          <p:cNvSpPr txBox="1"/>
          <p:nvPr/>
        </p:nvSpPr>
        <p:spPr>
          <a:xfrm>
            <a:off x="574040" y="-284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0" i="0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/>
          </a:p>
        </p:txBody>
      </p:sp>
      <p:sp>
        <p:nvSpPr>
          <p:cNvPr id="189" name="Google Shape;189;p83"/>
          <p:cNvSpPr txBox="1"/>
          <p:nvPr>
            <p:ph idx="2" type="body"/>
          </p:nvPr>
        </p:nvSpPr>
        <p:spPr>
          <a:xfrm>
            <a:off x="1092819" y="5213933"/>
            <a:ext cx="9824225" cy="1075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90" name="Google Shape;190;p8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84">
          <p15:clr>
            <a:srgbClr val="FBAE40"/>
          </p15:clr>
        </p15:guide>
        <p15:guide id="2" pos="3816">
          <p15:clr>
            <a:srgbClr val="FBAE40"/>
          </p15:clr>
        </p15:guide>
        <p15:guide id="3" pos="368">
          <p15:clr>
            <a:srgbClr val="FBAE40"/>
          </p15:clr>
        </p15:guide>
        <p15:guide id="4" pos="7315">
          <p15:clr>
            <a:srgbClr val="FBAE40"/>
          </p15:clr>
        </p15:guide>
        <p15:guide id="5" orient="horz" pos="51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4"/>
          <p:cNvSpPr txBox="1"/>
          <p:nvPr>
            <p:ph type="title"/>
          </p:nvPr>
        </p:nvSpPr>
        <p:spPr>
          <a:xfrm>
            <a:off x="573796" y="365125"/>
            <a:ext cx="10515600" cy="527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84"/>
          <p:cNvSpPr txBox="1"/>
          <p:nvPr>
            <p:ph idx="1" type="body"/>
          </p:nvPr>
        </p:nvSpPr>
        <p:spPr>
          <a:xfrm>
            <a:off x="0" y="1079653"/>
            <a:ext cx="6099717" cy="577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84"/>
          <p:cNvSpPr txBox="1"/>
          <p:nvPr>
            <p:ph idx="2" type="body"/>
          </p:nvPr>
        </p:nvSpPr>
        <p:spPr>
          <a:xfrm>
            <a:off x="6718609" y="1757943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  <a:defRPr b="1" sz="3200">
                <a:solidFill>
                  <a:srgbClr val="002060"/>
                </a:solidFill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3200"/>
              <a:buFont typeface="Noto Sans Symbols"/>
              <a:buChar char="▪"/>
              <a:defRPr sz="3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6" name="Google Shape;196;p8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5"/>
          <p:cNvSpPr txBox="1"/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00" name="Google Shape;200;p85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5"/>
          <p:cNvSpPr/>
          <p:nvPr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85"/>
          <p:cNvSpPr txBox="1"/>
          <p:nvPr/>
        </p:nvSpPr>
        <p:spPr>
          <a:xfrm>
            <a:off x="10173653" y="4198719"/>
            <a:ext cx="14100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03" name="Google Shape;203;p85"/>
          <p:cNvSpPr/>
          <p:nvPr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85"/>
          <p:cNvSpPr txBox="1"/>
          <p:nvPr/>
        </p:nvSpPr>
        <p:spPr>
          <a:xfrm>
            <a:off x="8507867" y="4198719"/>
            <a:ext cx="156016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05" name="Google Shape;205;p85"/>
          <p:cNvSpPr/>
          <p:nvPr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5"/>
          <p:cNvSpPr txBox="1"/>
          <p:nvPr/>
        </p:nvSpPr>
        <p:spPr>
          <a:xfrm>
            <a:off x="6662336" y="4198719"/>
            <a:ext cx="20869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07" name="Google Shape;207;p85"/>
          <p:cNvSpPr/>
          <p:nvPr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5"/>
          <p:cNvSpPr txBox="1"/>
          <p:nvPr/>
        </p:nvSpPr>
        <p:spPr>
          <a:xfrm>
            <a:off x="5074836" y="4198719"/>
            <a:ext cx="20869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09" name="Google Shape;209;p85"/>
          <p:cNvSpPr/>
          <p:nvPr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5"/>
          <p:cNvSpPr txBox="1"/>
          <p:nvPr/>
        </p:nvSpPr>
        <p:spPr>
          <a:xfrm>
            <a:off x="3500036" y="4198719"/>
            <a:ext cx="208699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11" name="Google Shape;211;p85"/>
          <p:cNvSpPr/>
          <p:nvPr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5"/>
          <p:cNvSpPr/>
          <p:nvPr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5"/>
          <p:cNvSpPr txBox="1"/>
          <p:nvPr/>
        </p:nvSpPr>
        <p:spPr>
          <a:xfrm>
            <a:off x="2072917" y="4198719"/>
            <a:ext cx="176778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14" name="Google Shape;214;p85"/>
          <p:cNvSpPr txBox="1"/>
          <p:nvPr/>
        </p:nvSpPr>
        <p:spPr>
          <a:xfrm>
            <a:off x="432382" y="4198719"/>
            <a:ext cx="183732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/>
          </a:p>
        </p:txBody>
      </p:sp>
      <p:sp>
        <p:nvSpPr>
          <p:cNvPr id="215" name="Google Shape;215;p85"/>
          <p:cNvSpPr/>
          <p:nvPr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5"/>
          <p:cNvSpPr/>
          <p:nvPr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5"/>
          <p:cNvSpPr/>
          <p:nvPr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5"/>
          <p:cNvSpPr/>
          <p:nvPr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5"/>
          <p:cNvSpPr/>
          <p:nvPr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5"/>
          <p:cNvSpPr/>
          <p:nvPr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5"/>
          <p:cNvSpPr/>
          <p:nvPr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5"/>
          <p:cNvSpPr txBox="1"/>
          <p:nvPr>
            <p:ph idx="1" type="body"/>
          </p:nvPr>
        </p:nvSpPr>
        <p:spPr>
          <a:xfrm>
            <a:off x="653175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85"/>
          <p:cNvSpPr txBox="1"/>
          <p:nvPr>
            <p:ph idx="2" type="body"/>
          </p:nvPr>
        </p:nvSpPr>
        <p:spPr>
          <a:xfrm>
            <a:off x="2261257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85"/>
          <p:cNvSpPr txBox="1"/>
          <p:nvPr>
            <p:ph idx="3" type="body"/>
          </p:nvPr>
        </p:nvSpPr>
        <p:spPr>
          <a:xfrm>
            <a:off x="3848319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85"/>
          <p:cNvSpPr txBox="1"/>
          <p:nvPr>
            <p:ph idx="4" type="body"/>
          </p:nvPr>
        </p:nvSpPr>
        <p:spPr>
          <a:xfrm>
            <a:off x="5414361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85"/>
          <p:cNvSpPr txBox="1"/>
          <p:nvPr>
            <p:ph idx="5" type="body"/>
          </p:nvPr>
        </p:nvSpPr>
        <p:spPr>
          <a:xfrm>
            <a:off x="6990912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85"/>
          <p:cNvSpPr txBox="1"/>
          <p:nvPr>
            <p:ph idx="6" type="body"/>
          </p:nvPr>
        </p:nvSpPr>
        <p:spPr>
          <a:xfrm>
            <a:off x="8598995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85"/>
          <p:cNvSpPr txBox="1"/>
          <p:nvPr>
            <p:ph idx="7" type="body"/>
          </p:nvPr>
        </p:nvSpPr>
        <p:spPr>
          <a:xfrm>
            <a:off x="10175546" y="2162022"/>
            <a:ext cx="1393718" cy="139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 - Blue">
  <p:cSld name="Transition Slide - Blu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Google Shape;32;p59"/>
          <p:cNvCxnSpPr/>
          <p:nvPr/>
        </p:nvCxnSpPr>
        <p:spPr>
          <a:xfrm>
            <a:off x="760447" y="3707711"/>
            <a:ext cx="6099972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" name="Google Shape;33;p59"/>
          <p:cNvSpPr txBox="1"/>
          <p:nvPr>
            <p:ph idx="1" type="body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type="title"/>
          </p:nvPr>
        </p:nvSpPr>
        <p:spPr>
          <a:xfrm>
            <a:off x="623273" y="1669356"/>
            <a:ext cx="5283200" cy="18117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6"/>
          <p:cNvSpPr/>
          <p:nvPr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6"/>
          <p:cNvSpPr/>
          <p:nvPr>
            <p:ph idx="2" type="pic"/>
          </p:nvPr>
        </p:nvSpPr>
        <p:spPr>
          <a:xfrm>
            <a:off x="4251" y="3987290"/>
            <a:ext cx="2420293" cy="2870710"/>
          </a:xfrm>
          <a:prstGeom prst="rect">
            <a:avLst/>
          </a:prstGeom>
          <a:noFill/>
          <a:ln>
            <a:noFill/>
          </a:ln>
        </p:spPr>
      </p:sp>
      <p:pic>
        <p:nvPicPr>
          <p:cNvPr id="232" name="Google Shape;232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86"/>
          <p:cNvSpPr txBox="1"/>
          <p:nvPr>
            <p:ph type="title"/>
          </p:nvPr>
        </p:nvSpPr>
        <p:spPr>
          <a:xfrm>
            <a:off x="573795" y="-146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86"/>
          <p:cNvSpPr txBox="1"/>
          <p:nvPr>
            <p:ph idx="1" type="body"/>
          </p:nvPr>
        </p:nvSpPr>
        <p:spPr>
          <a:xfrm>
            <a:off x="2910840" y="1561453"/>
            <a:ext cx="8793480" cy="1959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86"/>
          <p:cNvSpPr txBox="1"/>
          <p:nvPr>
            <p:ph idx="3" type="body"/>
          </p:nvPr>
        </p:nvSpPr>
        <p:spPr>
          <a:xfrm>
            <a:off x="2910840" y="4377805"/>
            <a:ext cx="8793480" cy="1959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86"/>
          <p:cNvSpPr/>
          <p:nvPr>
            <p:ph idx="4" type="pic"/>
          </p:nvPr>
        </p:nvSpPr>
        <p:spPr>
          <a:xfrm>
            <a:off x="4251" y="1097786"/>
            <a:ext cx="2420293" cy="2870710"/>
          </a:xfrm>
          <a:prstGeom prst="rect">
            <a:avLst/>
          </a:prstGeom>
          <a:noFill/>
          <a:ln>
            <a:noFill/>
          </a:ln>
        </p:spPr>
      </p:sp>
      <p:pic>
        <p:nvPicPr>
          <p:cNvPr id="237" name="Google Shape;237;p8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7"/>
          <p:cNvSpPr txBox="1"/>
          <p:nvPr>
            <p:ph type="title"/>
          </p:nvPr>
        </p:nvSpPr>
        <p:spPr>
          <a:xfrm>
            <a:off x="573796" y="365125"/>
            <a:ext cx="10515600" cy="527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87"/>
          <p:cNvSpPr txBox="1"/>
          <p:nvPr>
            <p:ph idx="1" type="body"/>
          </p:nvPr>
        </p:nvSpPr>
        <p:spPr>
          <a:xfrm>
            <a:off x="6884476" y="1096271"/>
            <a:ext cx="5307523" cy="3843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5" name="Google Shape;245;p87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87"/>
          <p:cNvSpPr/>
          <p:nvPr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6B1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7"/>
          <p:cNvSpPr txBox="1"/>
          <p:nvPr>
            <p:ph idx="2" type="body"/>
          </p:nvPr>
        </p:nvSpPr>
        <p:spPr>
          <a:xfrm>
            <a:off x="0" y="1096272"/>
            <a:ext cx="6875332" cy="576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88"/>
          <p:cNvSpPr txBox="1"/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1" name="Google Shape;251;p88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88"/>
          <p:cNvSpPr/>
          <p:nvPr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8"/>
          <p:cNvSpPr/>
          <p:nvPr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8"/>
          <p:cNvSpPr/>
          <p:nvPr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8"/>
          <p:cNvSpPr/>
          <p:nvPr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8"/>
          <p:cNvSpPr/>
          <p:nvPr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8"/>
          <p:cNvSpPr/>
          <p:nvPr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9"/>
          <p:cNvSpPr txBox="1"/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1" name="Google Shape;261;p89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9"/>
          <p:cNvSpPr/>
          <p:nvPr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9"/>
          <p:cNvSpPr/>
          <p:nvPr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9"/>
          <p:cNvSpPr/>
          <p:nvPr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89"/>
          <p:cNvSpPr/>
          <p:nvPr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89"/>
          <p:cNvSpPr txBox="1"/>
          <p:nvPr>
            <p:ph idx="1" type="body"/>
          </p:nvPr>
        </p:nvSpPr>
        <p:spPr>
          <a:xfrm>
            <a:off x="5932488" y="1367571"/>
            <a:ext cx="6025050" cy="5260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0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1/4/25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0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0"/>
          <p:cNvSpPr/>
          <p:nvPr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0"/>
          <p:cNvSpPr/>
          <p:nvPr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0"/>
          <p:cNvSpPr/>
          <p:nvPr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0"/>
          <p:cNvSpPr/>
          <p:nvPr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0"/>
          <p:cNvSpPr/>
          <p:nvPr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0"/>
          <p:cNvSpPr/>
          <p:nvPr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0"/>
          <p:cNvSpPr/>
          <p:nvPr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0"/>
          <p:cNvSpPr/>
          <p:nvPr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0"/>
          <p:cNvSpPr/>
          <p:nvPr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90"/>
          <p:cNvCxnSpPr/>
          <p:nvPr/>
        </p:nvCxnSpPr>
        <p:spPr>
          <a:xfrm>
            <a:off x="976628" y="3188854"/>
            <a:ext cx="24286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90"/>
          <p:cNvCxnSpPr/>
          <p:nvPr/>
        </p:nvCxnSpPr>
        <p:spPr>
          <a:xfrm>
            <a:off x="4912523" y="3188854"/>
            <a:ext cx="24286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1" name="Google Shape;281;p90"/>
          <p:cNvCxnSpPr/>
          <p:nvPr/>
        </p:nvCxnSpPr>
        <p:spPr>
          <a:xfrm>
            <a:off x="8808662" y="3188854"/>
            <a:ext cx="24286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2" name="Google Shape;282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90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" name="Google Shape;287;p90"/>
          <p:cNvSpPr txBox="1"/>
          <p:nvPr>
            <p:ph type="title"/>
          </p:nvPr>
        </p:nvSpPr>
        <p:spPr>
          <a:xfrm>
            <a:off x="573795" y="-220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p91"/>
          <p:cNvSpPr/>
          <p:nvPr/>
        </p:nvSpPr>
        <p:spPr>
          <a:xfrm>
            <a:off x="824753" y="4192484"/>
            <a:ext cx="4870194" cy="5700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1"/>
          <p:cNvSpPr/>
          <p:nvPr/>
        </p:nvSpPr>
        <p:spPr>
          <a:xfrm>
            <a:off x="824753" y="2155068"/>
            <a:ext cx="4870194" cy="5700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1"/>
          <p:cNvSpPr/>
          <p:nvPr/>
        </p:nvSpPr>
        <p:spPr>
          <a:xfrm>
            <a:off x="6470159" y="4192484"/>
            <a:ext cx="4870194" cy="5700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1"/>
          <p:cNvSpPr/>
          <p:nvPr/>
        </p:nvSpPr>
        <p:spPr>
          <a:xfrm>
            <a:off x="6470159" y="2155068"/>
            <a:ext cx="4870194" cy="5700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1"/>
          <p:cNvSpPr/>
          <p:nvPr/>
        </p:nvSpPr>
        <p:spPr>
          <a:xfrm>
            <a:off x="824754" y="4192484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1"/>
          <p:cNvSpPr/>
          <p:nvPr/>
        </p:nvSpPr>
        <p:spPr>
          <a:xfrm>
            <a:off x="824754" y="2155068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1"/>
          <p:cNvSpPr/>
          <p:nvPr/>
        </p:nvSpPr>
        <p:spPr>
          <a:xfrm>
            <a:off x="6470160" y="4192484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1"/>
          <p:cNvSpPr/>
          <p:nvPr/>
        </p:nvSpPr>
        <p:spPr>
          <a:xfrm>
            <a:off x="6470160" y="2155068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1"/>
          <p:cNvSpPr txBox="1"/>
          <p:nvPr/>
        </p:nvSpPr>
        <p:spPr>
          <a:xfrm>
            <a:off x="951202" y="2195408"/>
            <a:ext cx="522784" cy="446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01" name="Google Shape;301;p91"/>
          <p:cNvSpPr txBox="1"/>
          <p:nvPr/>
        </p:nvSpPr>
        <p:spPr>
          <a:xfrm>
            <a:off x="6612414" y="2195408"/>
            <a:ext cx="522784" cy="446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02" name="Google Shape;302;p91"/>
          <p:cNvSpPr txBox="1"/>
          <p:nvPr/>
        </p:nvSpPr>
        <p:spPr>
          <a:xfrm>
            <a:off x="951202" y="4239361"/>
            <a:ext cx="522784" cy="446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03" name="Google Shape;303;p91"/>
          <p:cNvSpPr txBox="1"/>
          <p:nvPr/>
        </p:nvSpPr>
        <p:spPr>
          <a:xfrm>
            <a:off x="6612414" y="4239361"/>
            <a:ext cx="522784" cy="446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pic>
        <p:nvPicPr>
          <p:cNvPr id="304" name="Google Shape;304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9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91"/>
          <p:cNvSpPr txBox="1"/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1" name="Google Shape;311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2"/>
          <p:cNvSpPr txBox="1"/>
          <p:nvPr>
            <p:ph type="title"/>
          </p:nvPr>
        </p:nvSpPr>
        <p:spPr>
          <a:xfrm>
            <a:off x="573795" y="-220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92"/>
          <p:cNvSpPr txBox="1"/>
          <p:nvPr>
            <p:ph idx="1" type="body"/>
          </p:nvPr>
        </p:nvSpPr>
        <p:spPr>
          <a:xfrm>
            <a:off x="838200" y="1344765"/>
            <a:ext cx="4427137" cy="491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93"/>
          <p:cNvSpPr/>
          <p:nvPr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3"/>
          <p:cNvSpPr/>
          <p:nvPr/>
        </p:nvSpPr>
        <p:spPr>
          <a:xfrm>
            <a:off x="5810537" y="1684984"/>
            <a:ext cx="1215251" cy="1215251"/>
          </a:xfrm>
          <a:prstGeom prst="ellipse">
            <a:avLst/>
          </a:prstGeom>
          <a:solidFill>
            <a:srgbClr val="153259"/>
          </a:solidFill>
          <a:ln cap="flat" cmpd="sng" w="76200">
            <a:solidFill>
              <a:srgbClr val="5D95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3"/>
          <p:cNvSpPr/>
          <p:nvPr/>
        </p:nvSpPr>
        <p:spPr>
          <a:xfrm>
            <a:off x="5810537" y="3257189"/>
            <a:ext cx="1215251" cy="1215251"/>
          </a:xfrm>
          <a:prstGeom prst="ellipse">
            <a:avLst/>
          </a:prstGeom>
          <a:solidFill>
            <a:srgbClr val="153259"/>
          </a:solidFill>
          <a:ln cap="flat" cmpd="sng" w="76200">
            <a:solidFill>
              <a:srgbClr val="5D95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3"/>
          <p:cNvSpPr/>
          <p:nvPr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cap="flat" cmpd="sng" w="76200">
            <a:solidFill>
              <a:srgbClr val="5D95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9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93"/>
          <p:cNvSpPr txBox="1"/>
          <p:nvPr>
            <p:ph type="title"/>
          </p:nvPr>
        </p:nvSpPr>
        <p:spPr>
          <a:xfrm>
            <a:off x="573795" y="-189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94"/>
          <p:cNvSpPr txBox="1"/>
          <p:nvPr>
            <p:ph type="title"/>
          </p:nvPr>
        </p:nvSpPr>
        <p:spPr>
          <a:xfrm>
            <a:off x="575039" y="377125"/>
            <a:ext cx="10515600" cy="52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94"/>
          <p:cNvSpPr txBox="1"/>
          <p:nvPr>
            <p:ph idx="1" type="body"/>
          </p:nvPr>
        </p:nvSpPr>
        <p:spPr>
          <a:xfrm>
            <a:off x="0" y="1087129"/>
            <a:ext cx="6337300" cy="576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94"/>
          <p:cNvSpPr/>
          <p:nvPr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4"/>
          <p:cNvSpPr/>
          <p:nvPr/>
        </p:nvSpPr>
        <p:spPr>
          <a:xfrm>
            <a:off x="5810537" y="1684984"/>
            <a:ext cx="1215251" cy="1215251"/>
          </a:xfrm>
          <a:prstGeom prst="ellipse">
            <a:avLst/>
          </a:prstGeom>
          <a:solidFill>
            <a:srgbClr val="153259"/>
          </a:solidFill>
          <a:ln cap="flat" cmpd="sng" w="76200">
            <a:solidFill>
              <a:srgbClr val="5D95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4"/>
          <p:cNvSpPr/>
          <p:nvPr/>
        </p:nvSpPr>
        <p:spPr>
          <a:xfrm>
            <a:off x="5810537" y="3257189"/>
            <a:ext cx="1215251" cy="1215251"/>
          </a:xfrm>
          <a:prstGeom prst="ellipse">
            <a:avLst/>
          </a:prstGeom>
          <a:solidFill>
            <a:srgbClr val="153259"/>
          </a:solidFill>
          <a:ln cap="flat" cmpd="sng" w="76200">
            <a:solidFill>
              <a:srgbClr val="5D95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4"/>
          <p:cNvSpPr/>
          <p:nvPr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cap="flat" cmpd="sng" w="76200">
            <a:solidFill>
              <a:srgbClr val="5D95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9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5"/>
          <p:cNvSpPr/>
          <p:nvPr/>
        </p:nvSpPr>
        <p:spPr>
          <a:xfrm>
            <a:off x="0" y="0"/>
            <a:ext cx="7391404" cy="6858001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95"/>
          <p:cNvSpPr txBox="1"/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95"/>
          <p:cNvSpPr/>
          <p:nvPr/>
        </p:nvSpPr>
        <p:spPr>
          <a:xfrm>
            <a:off x="6790539" y="1518716"/>
            <a:ext cx="1354122" cy="132698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5"/>
          <p:cNvSpPr/>
          <p:nvPr/>
        </p:nvSpPr>
        <p:spPr>
          <a:xfrm>
            <a:off x="6790539" y="3053383"/>
            <a:ext cx="1354122" cy="132698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5"/>
          <p:cNvSpPr/>
          <p:nvPr/>
        </p:nvSpPr>
        <p:spPr>
          <a:xfrm>
            <a:off x="6790539" y="4588050"/>
            <a:ext cx="1354122" cy="132698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8" name="Google Shape;348;p95"/>
          <p:cNvCxnSpPr/>
          <p:nvPr/>
        </p:nvCxnSpPr>
        <p:spPr>
          <a:xfrm>
            <a:off x="8405766" y="1842106"/>
            <a:ext cx="3138534" cy="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9" name="Google Shape;349;p95"/>
          <p:cNvCxnSpPr/>
          <p:nvPr/>
        </p:nvCxnSpPr>
        <p:spPr>
          <a:xfrm>
            <a:off x="8405766" y="3388518"/>
            <a:ext cx="3138534" cy="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0" name="Google Shape;350;p95"/>
          <p:cNvCxnSpPr/>
          <p:nvPr/>
        </p:nvCxnSpPr>
        <p:spPr>
          <a:xfrm>
            <a:off x="8405766" y="4921483"/>
            <a:ext cx="3138534" cy="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1" name="Google Shape;351;p95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96"/>
          <p:cNvSpPr/>
          <p:nvPr/>
        </p:nvSpPr>
        <p:spPr>
          <a:xfrm>
            <a:off x="0" y="0"/>
            <a:ext cx="7391404" cy="6858001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6"/>
          <p:cNvSpPr txBox="1"/>
          <p:nvPr>
            <p:ph idx="1" type="body"/>
          </p:nvPr>
        </p:nvSpPr>
        <p:spPr>
          <a:xfrm>
            <a:off x="0" y="1087129"/>
            <a:ext cx="7391404" cy="576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5" name="Google Shape;355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96"/>
          <p:cNvCxnSpPr/>
          <p:nvPr/>
        </p:nvCxnSpPr>
        <p:spPr>
          <a:xfrm>
            <a:off x="8405766" y="1842106"/>
            <a:ext cx="3138534" cy="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7" name="Google Shape;357;p96"/>
          <p:cNvCxnSpPr/>
          <p:nvPr/>
        </p:nvCxnSpPr>
        <p:spPr>
          <a:xfrm>
            <a:off x="8405766" y="3388518"/>
            <a:ext cx="3138534" cy="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8" name="Google Shape;358;p96"/>
          <p:cNvCxnSpPr/>
          <p:nvPr/>
        </p:nvCxnSpPr>
        <p:spPr>
          <a:xfrm>
            <a:off x="8405766" y="4921483"/>
            <a:ext cx="3138534" cy="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9" name="Google Shape;359;p9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96"/>
          <p:cNvSpPr txBox="1"/>
          <p:nvPr>
            <p:ph type="title"/>
          </p:nvPr>
        </p:nvSpPr>
        <p:spPr>
          <a:xfrm>
            <a:off x="838200" y="-349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96"/>
          <p:cNvSpPr/>
          <p:nvPr/>
        </p:nvSpPr>
        <p:spPr>
          <a:xfrm>
            <a:off x="6790539" y="1518716"/>
            <a:ext cx="1354122" cy="132698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6"/>
          <p:cNvSpPr/>
          <p:nvPr/>
        </p:nvSpPr>
        <p:spPr>
          <a:xfrm>
            <a:off x="6790539" y="3053383"/>
            <a:ext cx="1354122" cy="132698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6"/>
          <p:cNvSpPr/>
          <p:nvPr/>
        </p:nvSpPr>
        <p:spPr>
          <a:xfrm>
            <a:off x="6790539" y="4588050"/>
            <a:ext cx="1354122" cy="132698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97"/>
          <p:cNvSpPr txBox="1"/>
          <p:nvPr>
            <p:ph type="title"/>
          </p:nvPr>
        </p:nvSpPr>
        <p:spPr>
          <a:xfrm>
            <a:off x="573795" y="-39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97"/>
          <p:cNvSpPr/>
          <p:nvPr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7"/>
          <p:cNvSpPr/>
          <p:nvPr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7"/>
          <p:cNvSpPr/>
          <p:nvPr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7"/>
          <p:cNvSpPr/>
          <p:nvPr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7"/>
          <p:cNvSpPr/>
          <p:nvPr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97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98"/>
          <p:cNvSpPr txBox="1"/>
          <p:nvPr>
            <p:ph type="title"/>
          </p:nvPr>
        </p:nvSpPr>
        <p:spPr>
          <a:xfrm>
            <a:off x="573795" y="-39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98"/>
          <p:cNvSpPr/>
          <p:nvPr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8"/>
          <p:cNvSpPr/>
          <p:nvPr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8"/>
          <p:cNvSpPr/>
          <p:nvPr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8"/>
          <p:cNvSpPr/>
          <p:nvPr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8"/>
          <p:cNvSpPr/>
          <p:nvPr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98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99"/>
          <p:cNvSpPr txBox="1"/>
          <p:nvPr>
            <p:ph type="title"/>
          </p:nvPr>
        </p:nvSpPr>
        <p:spPr>
          <a:xfrm>
            <a:off x="574482" y="204591"/>
            <a:ext cx="10515600" cy="873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99"/>
          <p:cNvSpPr txBox="1"/>
          <p:nvPr>
            <p:ph idx="1" type="body"/>
          </p:nvPr>
        </p:nvSpPr>
        <p:spPr>
          <a:xfrm>
            <a:off x="600864" y="1187125"/>
            <a:ext cx="6189675" cy="553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99"/>
          <p:cNvSpPr/>
          <p:nvPr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9"/>
          <p:cNvSpPr/>
          <p:nvPr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9"/>
          <p:cNvSpPr/>
          <p:nvPr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9"/>
          <p:cNvSpPr/>
          <p:nvPr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9"/>
          <p:cNvSpPr/>
          <p:nvPr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9"/>
          <p:cNvSpPr txBox="1"/>
          <p:nvPr/>
        </p:nvSpPr>
        <p:spPr>
          <a:xfrm>
            <a:off x="7325108" y="1505649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sp>
        <p:nvSpPr>
          <p:cNvPr id="392" name="Google Shape;392;p99"/>
          <p:cNvSpPr txBox="1"/>
          <p:nvPr/>
        </p:nvSpPr>
        <p:spPr>
          <a:xfrm>
            <a:off x="7320632" y="2912357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393" name="Google Shape;393;p99"/>
          <p:cNvSpPr txBox="1"/>
          <p:nvPr/>
        </p:nvSpPr>
        <p:spPr>
          <a:xfrm>
            <a:off x="7325108" y="4342491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sp>
        <p:nvSpPr>
          <p:cNvPr id="394" name="Google Shape;394;p99"/>
          <p:cNvSpPr txBox="1"/>
          <p:nvPr/>
        </p:nvSpPr>
        <p:spPr>
          <a:xfrm>
            <a:off x="7325108" y="5769927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sp>
        <p:nvSpPr>
          <p:cNvPr id="395" name="Google Shape;395;p99"/>
          <p:cNvSpPr txBox="1"/>
          <p:nvPr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99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00"/>
          <p:cNvSpPr txBox="1"/>
          <p:nvPr>
            <p:ph type="title"/>
          </p:nvPr>
        </p:nvSpPr>
        <p:spPr>
          <a:xfrm>
            <a:off x="573795" y="-241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100"/>
          <p:cNvSpPr/>
          <p:nvPr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00"/>
          <p:cNvSpPr/>
          <p:nvPr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00"/>
          <p:cNvSpPr/>
          <p:nvPr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00"/>
          <p:cNvSpPr/>
          <p:nvPr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00"/>
          <p:cNvSpPr/>
          <p:nvPr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00"/>
          <p:cNvSpPr/>
          <p:nvPr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00"/>
          <p:cNvSpPr txBox="1"/>
          <p:nvPr/>
        </p:nvSpPr>
        <p:spPr>
          <a:xfrm>
            <a:off x="7325108" y="1505649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sp>
        <p:nvSpPr>
          <p:cNvPr id="407" name="Google Shape;407;p100"/>
          <p:cNvSpPr txBox="1"/>
          <p:nvPr/>
        </p:nvSpPr>
        <p:spPr>
          <a:xfrm>
            <a:off x="7320632" y="2912357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408" name="Google Shape;408;p100"/>
          <p:cNvSpPr txBox="1"/>
          <p:nvPr/>
        </p:nvSpPr>
        <p:spPr>
          <a:xfrm>
            <a:off x="7325108" y="4342491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sp>
        <p:nvSpPr>
          <p:cNvPr id="409" name="Google Shape;409;p100"/>
          <p:cNvSpPr txBox="1"/>
          <p:nvPr/>
        </p:nvSpPr>
        <p:spPr>
          <a:xfrm>
            <a:off x="7325108" y="5769927"/>
            <a:ext cx="522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93968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sp>
        <p:nvSpPr>
          <p:cNvPr id="410" name="Google Shape;410;p100"/>
          <p:cNvSpPr txBox="1"/>
          <p:nvPr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100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0712" y="1722445"/>
            <a:ext cx="1777743" cy="1663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01"/>
          <p:cNvSpPr txBox="1"/>
          <p:nvPr>
            <p:ph type="title"/>
          </p:nvPr>
        </p:nvSpPr>
        <p:spPr>
          <a:xfrm>
            <a:off x="573795" y="-220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101"/>
          <p:cNvSpPr/>
          <p:nvPr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01"/>
          <p:cNvSpPr/>
          <p:nvPr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01"/>
          <p:cNvSpPr/>
          <p:nvPr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01"/>
          <p:cNvSpPr/>
          <p:nvPr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0" name="Google Shape;420;p101"/>
          <p:cNvCxnSpPr/>
          <p:nvPr/>
        </p:nvCxnSpPr>
        <p:spPr>
          <a:xfrm>
            <a:off x="1973179" y="1793718"/>
            <a:ext cx="0" cy="179031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p101"/>
          <p:cNvCxnSpPr/>
          <p:nvPr/>
        </p:nvCxnSpPr>
        <p:spPr>
          <a:xfrm>
            <a:off x="1973179" y="4391326"/>
            <a:ext cx="0" cy="1746716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2" name="Google Shape;422;p101"/>
          <p:cNvCxnSpPr/>
          <p:nvPr/>
        </p:nvCxnSpPr>
        <p:spPr>
          <a:xfrm>
            <a:off x="7555832" y="1793718"/>
            <a:ext cx="0" cy="1790310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101"/>
          <p:cNvCxnSpPr/>
          <p:nvPr/>
        </p:nvCxnSpPr>
        <p:spPr>
          <a:xfrm>
            <a:off x="7555832" y="4391326"/>
            <a:ext cx="0" cy="1746716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4" name="Google Shape;424;p10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01"/>
          <p:cNvCxnSpPr/>
          <p:nvPr/>
        </p:nvCxnSpPr>
        <p:spPr>
          <a:xfrm>
            <a:off x="13378563" y="4347732"/>
            <a:ext cx="0" cy="1576087"/>
          </a:xfrm>
          <a:prstGeom prst="straightConnector1">
            <a:avLst/>
          </a:prstGeom>
          <a:noFill/>
          <a:ln cap="flat" cmpd="sng" w="9525">
            <a:solidFill>
              <a:srgbClr val="19396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02"/>
          <p:cNvSpPr txBox="1"/>
          <p:nvPr>
            <p:ph type="title"/>
          </p:nvPr>
        </p:nvSpPr>
        <p:spPr>
          <a:xfrm>
            <a:off x="574040" y="364516"/>
            <a:ext cx="10515600" cy="52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02"/>
          <p:cNvSpPr/>
          <p:nvPr/>
        </p:nvSpPr>
        <p:spPr>
          <a:xfrm>
            <a:off x="677780" y="2101516"/>
            <a:ext cx="1111590" cy="1152671"/>
          </a:xfrm>
          <a:prstGeom prst="rect">
            <a:avLst/>
          </a:prstGeom>
          <a:solidFill>
            <a:srgbClr val="193968"/>
          </a:solidFill>
          <a:ln cap="flat" cmpd="sng" w="12700">
            <a:solidFill>
              <a:srgbClr val="5D8B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102"/>
          <p:cNvCxnSpPr/>
          <p:nvPr/>
        </p:nvCxnSpPr>
        <p:spPr>
          <a:xfrm>
            <a:off x="1985210" y="2374231"/>
            <a:ext cx="3623629" cy="0"/>
          </a:xfrm>
          <a:prstGeom prst="straightConnector1">
            <a:avLst/>
          </a:prstGeom>
          <a:noFill/>
          <a:ln cap="flat" cmpd="sng" w="9525">
            <a:solidFill>
              <a:srgbClr val="5D8B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1" name="Google Shape;431;p102"/>
          <p:cNvSpPr/>
          <p:nvPr/>
        </p:nvSpPr>
        <p:spPr>
          <a:xfrm>
            <a:off x="6422741" y="2101516"/>
            <a:ext cx="1111590" cy="1152671"/>
          </a:xfrm>
          <a:prstGeom prst="rect">
            <a:avLst/>
          </a:prstGeom>
          <a:solidFill>
            <a:srgbClr val="193968"/>
          </a:solidFill>
          <a:ln cap="flat" cmpd="sng" w="12700">
            <a:solidFill>
              <a:srgbClr val="5D8B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2" name="Google Shape;432;p102"/>
          <p:cNvCxnSpPr/>
          <p:nvPr/>
        </p:nvCxnSpPr>
        <p:spPr>
          <a:xfrm>
            <a:off x="7730171" y="2374231"/>
            <a:ext cx="3623629" cy="0"/>
          </a:xfrm>
          <a:prstGeom prst="straightConnector1">
            <a:avLst/>
          </a:prstGeom>
          <a:noFill/>
          <a:ln cap="flat" cmpd="sng" w="9525">
            <a:solidFill>
              <a:srgbClr val="5D8B7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3" name="Google Shape;433;p10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02"/>
          <p:cNvSpPr txBox="1"/>
          <p:nvPr>
            <p:ph idx="1" type="body"/>
          </p:nvPr>
        </p:nvSpPr>
        <p:spPr>
          <a:xfrm>
            <a:off x="677780" y="3398801"/>
            <a:ext cx="5193756" cy="2741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102"/>
          <p:cNvSpPr txBox="1"/>
          <p:nvPr>
            <p:ph idx="2" type="body"/>
          </p:nvPr>
        </p:nvSpPr>
        <p:spPr>
          <a:xfrm>
            <a:off x="6398356" y="3398801"/>
            <a:ext cx="5193756" cy="2741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D8B72"/>
              </a:buClr>
              <a:buSzPts val="2800"/>
              <a:buFont typeface="Noto Sans Symbols"/>
              <a:buChar char="▪"/>
              <a:defRPr sz="2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1"/>
          <p:cNvSpPr txBox="1"/>
          <p:nvPr>
            <p:ph type="title"/>
          </p:nvPr>
        </p:nvSpPr>
        <p:spPr>
          <a:xfrm>
            <a:off x="574040" y="322334"/>
            <a:ext cx="10515600" cy="624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1"/>
          <p:cNvSpPr txBox="1"/>
          <p:nvPr>
            <p:ph idx="1" type="body"/>
          </p:nvPr>
        </p:nvSpPr>
        <p:spPr>
          <a:xfrm>
            <a:off x="0" y="1056191"/>
            <a:ext cx="12192000" cy="3939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3" name="Google Shape;43;p6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1"/>
          <p:cNvSpPr txBox="1"/>
          <p:nvPr>
            <p:ph idx="2" type="body"/>
          </p:nvPr>
        </p:nvSpPr>
        <p:spPr>
          <a:xfrm>
            <a:off x="1092819" y="5213933"/>
            <a:ext cx="9824225" cy="1075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ontent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2"/>
          <p:cNvSpPr txBox="1"/>
          <p:nvPr>
            <p:ph type="title"/>
          </p:nvPr>
        </p:nvSpPr>
        <p:spPr>
          <a:xfrm>
            <a:off x="630001" y="262410"/>
            <a:ext cx="9962790" cy="962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363"/>
              </a:buClr>
              <a:buSzPts val="2400"/>
              <a:buFont typeface="Calibri"/>
              <a:buNone/>
              <a:defRPr b="1" sz="2400" cap="none">
                <a:solidFill>
                  <a:srgbClr val="1643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2"/>
          <p:cNvSpPr txBox="1"/>
          <p:nvPr>
            <p:ph idx="1" type="body"/>
          </p:nvPr>
        </p:nvSpPr>
        <p:spPr>
          <a:xfrm>
            <a:off x="630001" y="1888177"/>
            <a:ext cx="9962789" cy="379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2"/>
          <p:cNvSpPr txBox="1"/>
          <p:nvPr/>
        </p:nvSpPr>
        <p:spPr>
          <a:xfrm>
            <a:off x="6248401" y="6088618"/>
            <a:ext cx="5252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 Narrow"/>
              <a:buNone/>
            </a:pPr>
            <a:r>
              <a:rPr lang="en-US" sz="9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lang="en-US" sz="9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Institute of Standards and Technology | U.S. Department of Commerce    </a:t>
            </a:r>
            <a:fld id="{00000000-1234-1234-1234-123412341234}" type="slidenum">
              <a:rPr b="0" lang="en-US" sz="9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6123" y="0"/>
            <a:ext cx="12192000" cy="608541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3"/>
          <p:cNvSpPr txBox="1"/>
          <p:nvPr>
            <p:ph type="title"/>
          </p:nvPr>
        </p:nvSpPr>
        <p:spPr>
          <a:xfrm>
            <a:off x="501874" y="12538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23" y="5588000"/>
            <a:ext cx="12228755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63"/>
          <p:cNvCxnSpPr/>
          <p:nvPr/>
        </p:nvCxnSpPr>
        <p:spPr>
          <a:xfrm>
            <a:off x="-53165" y="5598633"/>
            <a:ext cx="12290612" cy="0"/>
          </a:xfrm>
          <a:prstGeom prst="straightConnector1">
            <a:avLst/>
          </a:prstGeom>
          <a:noFill/>
          <a:ln cap="flat" cmpd="sng" w="25400">
            <a:solidFill>
              <a:srgbClr val="2754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" name="Google Shape;5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17" y="6000512"/>
            <a:ext cx="3973068" cy="53195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3"/>
          <p:cNvSpPr txBox="1"/>
          <p:nvPr>
            <p:ph idx="1" type="body"/>
          </p:nvPr>
        </p:nvSpPr>
        <p:spPr>
          <a:xfrm>
            <a:off x="7949184" y="5688429"/>
            <a:ext cx="4157472" cy="1029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0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4"/>
          <p:cNvSpPr txBox="1"/>
          <p:nvPr>
            <p:ph type="title"/>
          </p:nvPr>
        </p:nvSpPr>
        <p:spPr>
          <a:xfrm>
            <a:off x="573795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" name="Google Shape;59;p6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696074" y="508222"/>
            <a:ext cx="1119415" cy="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8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47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43.png"/><Relationship Id="rId11" Type="http://schemas.openxmlformats.org/officeDocument/2006/relationships/image" Target="../media/image36.png"/><Relationship Id="rId10" Type="http://schemas.openxmlformats.org/officeDocument/2006/relationships/image" Target="../media/image45.png"/><Relationship Id="rId13" Type="http://schemas.openxmlformats.org/officeDocument/2006/relationships/image" Target="../media/image49.png"/><Relationship Id="rId12" Type="http://schemas.openxmlformats.org/officeDocument/2006/relationships/image" Target="../media/image44.png"/><Relationship Id="rId15" Type="http://schemas.openxmlformats.org/officeDocument/2006/relationships/image" Target="../media/image46.jpg"/><Relationship Id="rId14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7.png"/><Relationship Id="rId4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i.org/10.18434/mds2-3184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6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png"/><Relationship Id="rId4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Relationship Id="rId5" Type="http://schemas.openxmlformats.org/officeDocument/2006/relationships/image" Target="../media/image67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69.png"/><Relationship Id="rId11" Type="http://schemas.openxmlformats.org/officeDocument/2006/relationships/image" Target="../media/image70.png"/><Relationship Id="rId10" Type="http://schemas.openxmlformats.org/officeDocument/2006/relationships/image" Target="../media/image73.png"/><Relationship Id="rId13" Type="http://schemas.openxmlformats.org/officeDocument/2006/relationships/image" Target="../media/image76.png"/><Relationship Id="rId12" Type="http://schemas.openxmlformats.org/officeDocument/2006/relationships/image" Target="../media/image82.png"/><Relationship Id="rId15" Type="http://schemas.openxmlformats.org/officeDocument/2006/relationships/image" Target="../media/image80.png"/><Relationship Id="rId14" Type="http://schemas.openxmlformats.org/officeDocument/2006/relationships/image" Target="../media/image83.png"/><Relationship Id="rId16" Type="http://schemas.openxmlformats.org/officeDocument/2006/relationships/image" Target="../media/image7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89.png"/><Relationship Id="rId5" Type="http://schemas.openxmlformats.org/officeDocument/2006/relationships/image" Target="../media/image79.png"/><Relationship Id="rId6" Type="http://schemas.openxmlformats.org/officeDocument/2006/relationships/image" Target="../media/image77.png"/><Relationship Id="rId7" Type="http://schemas.openxmlformats.org/officeDocument/2006/relationships/image" Target="../media/image84.png"/><Relationship Id="rId8" Type="http://schemas.openxmlformats.org/officeDocument/2006/relationships/image" Target="../media/image81.png"/><Relationship Id="rId11" Type="http://schemas.openxmlformats.org/officeDocument/2006/relationships/image" Target="../media/image85.png"/><Relationship Id="rId10" Type="http://schemas.openxmlformats.org/officeDocument/2006/relationships/image" Target="../media/image90.png"/><Relationship Id="rId12" Type="http://schemas.openxmlformats.org/officeDocument/2006/relationships/image" Target="../media/image8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98.png"/><Relationship Id="rId5" Type="http://schemas.openxmlformats.org/officeDocument/2006/relationships/image" Target="../media/image79.png"/><Relationship Id="rId6" Type="http://schemas.openxmlformats.org/officeDocument/2006/relationships/image" Target="../media/image77.png"/><Relationship Id="rId7" Type="http://schemas.openxmlformats.org/officeDocument/2006/relationships/image" Target="../media/image85.png"/><Relationship Id="rId8" Type="http://schemas.openxmlformats.org/officeDocument/2006/relationships/image" Target="../media/image91.png"/><Relationship Id="rId11" Type="http://schemas.openxmlformats.org/officeDocument/2006/relationships/image" Target="../media/image90.png"/><Relationship Id="rId10" Type="http://schemas.openxmlformats.org/officeDocument/2006/relationships/image" Target="../media/image9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google.com/url?q=https://www.nist.gov/programs-projects/subspace-informed-deep-learning-solutions-nanoscale-microscopy&amp;sa=D&amp;source=editors&amp;ust=1736011220282638&amp;usg=AOvVaw1sWahCZyQoUJS7xtFRoIMp" TargetMode="External"/><Relationship Id="rId4" Type="http://schemas.openxmlformats.org/officeDocument/2006/relationships/hyperlink" Target="https://www.google.com/url?q=https://www.nist.gov/programs-projects/ai-based-measurements-imaging&amp;sa=D&amp;source=editors&amp;ust=1736011253503169&amp;usg=AOvVaw3lvrBWegEk29Tgf5gazSX5" TargetMode="External"/><Relationship Id="rId5" Type="http://schemas.openxmlformats.org/officeDocument/2006/relationships/hyperlink" Target="https://www.nist.gov/mml/bbd/biomaterials/imaging-ai-assessing-quality-tissue-engineered-retinal-pigment-epithelium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nature.com/articles/d41586-024-03310-8#author-0" TargetMode="External"/><Relationship Id="rId4" Type="http://schemas.openxmlformats.org/officeDocument/2006/relationships/hyperlink" Target="https://www.nature.com/articles/d41586-024-03310-8#author-1" TargetMode="External"/><Relationship Id="rId5" Type="http://schemas.openxmlformats.org/officeDocument/2006/relationships/hyperlink" Target="https://www.nature.com/articles/d41586-024-03310-8#author-2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deoyani.nandrekarheinis@nist.gov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0.png"/><Relationship Id="rId4" Type="http://schemas.openxmlformats.org/officeDocument/2006/relationships/image" Target="../media/image93.png"/><Relationship Id="rId5" Type="http://schemas.openxmlformats.org/officeDocument/2006/relationships/image" Target="../media/image95.png"/><Relationship Id="rId6" Type="http://schemas.openxmlformats.org/officeDocument/2006/relationships/image" Target="../media/image97.png"/><Relationship Id="rId7" Type="http://schemas.openxmlformats.org/officeDocument/2006/relationships/image" Target="../media/image1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nature.com/articles/d41586-024-03310-8#author-0" TargetMode="External"/><Relationship Id="rId4" Type="http://schemas.openxmlformats.org/officeDocument/2006/relationships/hyperlink" Target="https://www.nature.com/articles/d41586-024-03310-8#author-1" TargetMode="External"/><Relationship Id="rId5" Type="http://schemas.openxmlformats.org/officeDocument/2006/relationships/hyperlink" Target="https://www.nature.com/articles/d41586-024-03310-8#author-2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g"/><Relationship Id="rId4" Type="http://schemas.openxmlformats.org/officeDocument/2006/relationships/image" Target="../media/image26.jpg"/><Relationship Id="rId9" Type="http://schemas.openxmlformats.org/officeDocument/2006/relationships/image" Target="../media/image51.jpg"/><Relationship Id="rId5" Type="http://schemas.openxmlformats.org/officeDocument/2006/relationships/image" Target="../media/image22.jpg"/><Relationship Id="rId6" Type="http://schemas.openxmlformats.org/officeDocument/2006/relationships/image" Target="../media/image25.jpg"/><Relationship Id="rId7" Type="http://schemas.openxmlformats.org/officeDocument/2006/relationships/image" Target="../media/image20.jpg"/><Relationship Id="rId8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"/>
          <p:cNvSpPr txBox="1"/>
          <p:nvPr>
            <p:ph type="ctrTitle"/>
          </p:nvPr>
        </p:nvSpPr>
        <p:spPr>
          <a:xfrm>
            <a:off x="497839" y="1287244"/>
            <a:ext cx="10463809" cy="1742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latin typeface="Calibri"/>
                <a:ea typeface="Calibri"/>
                <a:cs typeface="Calibri"/>
                <a:sym typeface="Calibri"/>
              </a:rPr>
              <a:t>NIST Data Management, Repository and AI techniques</a:t>
            </a:r>
            <a:endParaRPr sz="4800"/>
          </a:p>
        </p:txBody>
      </p:sp>
      <p:sp>
        <p:nvSpPr>
          <p:cNvPr id="444" name="Google Shape;444;p1"/>
          <p:cNvSpPr txBox="1"/>
          <p:nvPr/>
        </p:nvSpPr>
        <p:spPr>
          <a:xfrm>
            <a:off x="497838" y="3219798"/>
            <a:ext cx="6980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chemeClr val="lt1"/>
                </a:solidFill>
              </a:rPr>
              <a:t>Deoyani Nandrekar Heinis</a:t>
            </a:r>
            <a:br>
              <a:rPr i="0" lang="en-US" sz="2400" u="none" cap="none" strike="noStrike">
                <a:solidFill>
                  <a:schemeClr val="lt1"/>
                </a:solidFill>
              </a:rPr>
            </a:b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Data Scientist</a:t>
            </a:r>
            <a:br>
              <a:rPr lang="en-US" sz="1800">
                <a:solidFill>
                  <a:schemeClr val="lt1"/>
                </a:solidFill>
              </a:rPr>
            </a:br>
            <a:r>
              <a:rPr lang="en-US" sz="1800">
                <a:solidFill>
                  <a:schemeClr val="lt1"/>
                </a:solidFill>
              </a:rPr>
              <a:t>Research Data and Computing Office (RDCO)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National Institute of Standards and Technology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2828002" y="1426803"/>
            <a:ext cx="2414442" cy="1128842"/>
            <a:chOff x="2828002" y="1337903"/>
            <a:chExt cx="2414442" cy="1128842"/>
          </a:xfrm>
        </p:grpSpPr>
        <p:sp>
          <p:nvSpPr>
            <p:cNvPr id="568" name="Google Shape;568;p10"/>
            <p:cNvSpPr/>
            <p:nvPr/>
          </p:nvSpPr>
          <p:spPr>
            <a:xfrm>
              <a:off x="2828002" y="1337903"/>
              <a:ext cx="1507320" cy="59284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1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0"/>
            <p:cNvSpPr txBox="1"/>
            <p:nvPr/>
          </p:nvSpPr>
          <p:spPr>
            <a:xfrm>
              <a:off x="3632763" y="2040653"/>
              <a:ext cx="16096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Public Data Inventory</a:t>
              </a:r>
              <a:endParaRPr/>
            </a:p>
          </p:txBody>
        </p:sp>
        <p:pic>
          <p:nvPicPr>
            <p:cNvPr id="570" name="Google Shape;570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98026" y="1479474"/>
              <a:ext cx="1367273" cy="274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10"/>
            <p:cNvSpPr/>
            <p:nvPr/>
          </p:nvSpPr>
          <p:spPr>
            <a:xfrm rot="10800000">
              <a:off x="3425425" y="1917856"/>
              <a:ext cx="292490" cy="548889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10"/>
          <p:cNvGrpSpPr/>
          <p:nvPr/>
        </p:nvGrpSpPr>
        <p:grpSpPr>
          <a:xfrm>
            <a:off x="1638805" y="2538990"/>
            <a:ext cx="4039316" cy="3060351"/>
            <a:chOff x="1638805" y="2450090"/>
            <a:chExt cx="4039316" cy="3060351"/>
          </a:xfrm>
        </p:grpSpPr>
        <p:sp>
          <p:nvSpPr>
            <p:cNvPr id="573" name="Google Shape;573;p10"/>
            <p:cNvSpPr/>
            <p:nvPr/>
          </p:nvSpPr>
          <p:spPr>
            <a:xfrm>
              <a:off x="1638805" y="2450090"/>
              <a:ext cx="4039316" cy="3060351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MIDAS – NIST Internal Workflows </a:t>
              </a:r>
              <a:endParaRPr/>
            </a:p>
          </p:txBody>
        </p:sp>
        <p:pic>
          <p:nvPicPr>
            <p:cNvPr id="574" name="Google Shape;574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99592" y="2921526"/>
              <a:ext cx="2739691" cy="1781007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http://mml.nist.gov/o_collection/o_collection_png/blue_dark_grey/256x256/users_relation.png" id="575" name="Google Shape;575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82374" y="3014872"/>
              <a:ext cx="463141" cy="463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6" name="Google Shape;576;p10"/>
            <p:cNvSpPr/>
            <p:nvPr/>
          </p:nvSpPr>
          <p:spPr>
            <a:xfrm>
              <a:off x="2403659" y="4873940"/>
              <a:ext cx="858372" cy="465094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Access Control</a:t>
              </a: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4839241" y="3526405"/>
              <a:ext cx="735530" cy="538806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NPS  Data Review</a:t>
              </a: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4842998" y="4164933"/>
              <a:ext cx="735530" cy="538806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Quality Control</a:t>
              </a: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571669" y="4877376"/>
              <a:ext cx="1066594" cy="466883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File Management</a:t>
              </a:r>
              <a:endParaRPr/>
            </a:p>
          </p:txBody>
        </p:sp>
      </p:grpSp>
      <p:grpSp>
        <p:nvGrpSpPr>
          <p:cNvPr id="580" name="Google Shape;580;p10"/>
          <p:cNvGrpSpPr/>
          <p:nvPr/>
        </p:nvGrpSpPr>
        <p:grpSpPr>
          <a:xfrm>
            <a:off x="358367" y="1756144"/>
            <a:ext cx="1434186" cy="3732610"/>
            <a:chOff x="358367" y="1667244"/>
            <a:chExt cx="1434186" cy="3732610"/>
          </a:xfrm>
        </p:grpSpPr>
        <p:pic>
          <p:nvPicPr>
            <p:cNvPr descr="http://mml.nist.gov/o_collection/o_collection_png/blue_dark_grey/256x256/users_relation.png" id="581" name="Google Shape;581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9724" y="2136993"/>
              <a:ext cx="513057" cy="5130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582" name="Google Shape;582;p10"/>
            <p:cNvSpPr txBox="1"/>
            <p:nvPr/>
          </p:nvSpPr>
          <p:spPr>
            <a:xfrm>
              <a:off x="363853" y="1667244"/>
              <a:ext cx="11881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NIST Researchers</a:t>
              </a:r>
              <a:endParaRPr/>
            </a:p>
          </p:txBody>
        </p:sp>
        <p:sp>
          <p:nvSpPr>
            <p:cNvPr id="583" name="Google Shape;583;p10"/>
            <p:cNvSpPr txBox="1"/>
            <p:nvPr/>
          </p:nvSpPr>
          <p:spPr>
            <a:xfrm>
              <a:off x="599370" y="3516238"/>
              <a:ext cx="10989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Submit Data</a:t>
              </a: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234" y="2649812"/>
              <a:ext cx="1098935" cy="74743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Laboratory Information Management Systems (LIMS)</a:t>
              </a: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363853" y="4820637"/>
              <a:ext cx="1098935" cy="57921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Code/SW Repository</a:t>
              </a: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358367" y="4004297"/>
              <a:ext cx="1098935" cy="57921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 Collaboration Tools</a:t>
              </a: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 rot="-5400000">
              <a:off x="1357799" y="3550132"/>
              <a:ext cx="249737" cy="619771"/>
            </a:xfrm>
            <a:prstGeom prst="downArrow">
              <a:avLst>
                <a:gd fmla="val 60906" name="adj1"/>
                <a:gd fmla="val 50000" name="adj2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>
            <a:off x="5652009" y="3577727"/>
            <a:ext cx="1098935" cy="716038"/>
            <a:chOff x="5652009" y="3488827"/>
            <a:chExt cx="1098935" cy="716038"/>
          </a:xfrm>
        </p:grpSpPr>
        <p:sp>
          <p:nvSpPr>
            <p:cNvPr id="589" name="Google Shape;589;p10"/>
            <p:cNvSpPr/>
            <p:nvPr/>
          </p:nvSpPr>
          <p:spPr>
            <a:xfrm>
              <a:off x="5684316" y="3600298"/>
              <a:ext cx="974720" cy="60456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Publish</a:t>
              </a:r>
              <a:endParaRPr/>
            </a:p>
          </p:txBody>
        </p:sp>
        <p:sp>
          <p:nvSpPr>
            <p:cNvPr id="590" name="Google Shape;590;p10"/>
            <p:cNvSpPr txBox="1"/>
            <p:nvPr/>
          </p:nvSpPr>
          <p:spPr>
            <a:xfrm>
              <a:off x="5652009" y="3488827"/>
              <a:ext cx="10989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Preserve</a:t>
              </a:r>
              <a:endParaRPr/>
            </a:p>
          </p:txBody>
        </p:sp>
      </p:grpSp>
      <p:grpSp>
        <p:nvGrpSpPr>
          <p:cNvPr id="591" name="Google Shape;591;p10"/>
          <p:cNvGrpSpPr/>
          <p:nvPr/>
        </p:nvGrpSpPr>
        <p:grpSpPr>
          <a:xfrm>
            <a:off x="4015807" y="5453504"/>
            <a:ext cx="2195209" cy="972141"/>
            <a:chOff x="4015807" y="5453504"/>
            <a:chExt cx="2195209" cy="972141"/>
          </a:xfrm>
        </p:grpSpPr>
        <p:sp>
          <p:nvSpPr>
            <p:cNvPr id="592" name="Google Shape;592;p10"/>
            <p:cNvSpPr/>
            <p:nvPr/>
          </p:nvSpPr>
          <p:spPr>
            <a:xfrm>
              <a:off x="5118112" y="6071736"/>
              <a:ext cx="727517" cy="35352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1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4015807" y="6072121"/>
              <a:ext cx="1064737" cy="35352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1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0"/>
            <p:cNvSpPr txBox="1"/>
            <p:nvPr/>
          </p:nvSpPr>
          <p:spPr>
            <a:xfrm>
              <a:off x="4768806" y="5475499"/>
              <a:ext cx="14422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Persistent identifiers (data DOIs, author IDs)</a:t>
              </a:r>
              <a:endParaRPr/>
            </a:p>
          </p:txBody>
        </p:sp>
        <p:pic>
          <p:nvPicPr>
            <p:cNvPr id="595" name="Google Shape;595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15808" y="6136167"/>
              <a:ext cx="1004698" cy="2136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" name="Google Shape;596;p10"/>
            <p:cNvSpPr/>
            <p:nvPr/>
          </p:nvSpPr>
          <p:spPr>
            <a:xfrm rot="5400000">
              <a:off x="4361621" y="5640059"/>
              <a:ext cx="593740" cy="220629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7" name="Google Shape;597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75216" y="6110144"/>
              <a:ext cx="629433" cy="1908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8" name="Google Shape;598;p10"/>
          <p:cNvGrpSpPr/>
          <p:nvPr/>
        </p:nvGrpSpPr>
        <p:grpSpPr>
          <a:xfrm>
            <a:off x="6658057" y="2538990"/>
            <a:ext cx="4175691" cy="3060351"/>
            <a:chOff x="6658057" y="2450090"/>
            <a:chExt cx="4175691" cy="3060351"/>
          </a:xfrm>
        </p:grpSpPr>
        <p:sp>
          <p:nvSpPr>
            <p:cNvPr id="599" name="Google Shape;599;p10"/>
            <p:cNvSpPr/>
            <p:nvPr/>
          </p:nvSpPr>
          <p:spPr>
            <a:xfrm>
              <a:off x="6658057" y="2450090"/>
              <a:ext cx="4175691" cy="3060351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Public Access Systems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Data Portal &amp; Public Data Repository</a:t>
              </a:r>
              <a:endParaRPr/>
            </a:p>
          </p:txBody>
        </p:sp>
        <p:pic>
          <p:nvPicPr>
            <p:cNvPr descr="Related image" id="600" name="Google Shape;600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070358" y="4891609"/>
              <a:ext cx="606123" cy="570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://www.myrtec.com.au/sites/www.myrtec.com.au/files/aws-s3-logo.png" id="601" name="Google Shape;601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863182" y="4877376"/>
              <a:ext cx="660928" cy="604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2" name="Google Shape;602;p10"/>
            <p:cNvSpPr/>
            <p:nvPr/>
          </p:nvSpPr>
          <p:spPr>
            <a:xfrm>
              <a:off x="7992313" y="4983749"/>
              <a:ext cx="795057" cy="4459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Integrity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Checking</a:t>
              </a: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9878442" y="3651125"/>
              <a:ext cx="818931" cy="360849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Citation</a:t>
              </a: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9888559" y="4188524"/>
              <a:ext cx="800330" cy="464713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Usage Metrics</a:t>
              </a: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9881618" y="3043934"/>
              <a:ext cx="807271" cy="43064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Domain Metadata</a:t>
              </a: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6895428" y="4988359"/>
              <a:ext cx="923610" cy="445899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User Support</a:t>
              </a:r>
              <a:endParaRPr/>
            </a:p>
          </p:txBody>
        </p:sp>
        <p:pic>
          <p:nvPicPr>
            <p:cNvPr id="607" name="Google Shape;607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808861" y="2994542"/>
              <a:ext cx="2883343" cy="18388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8" name="Google Shape;608;p10"/>
          <p:cNvGrpSpPr/>
          <p:nvPr/>
        </p:nvGrpSpPr>
        <p:grpSpPr>
          <a:xfrm>
            <a:off x="7036498" y="1414278"/>
            <a:ext cx="2384527" cy="1140421"/>
            <a:chOff x="7036498" y="1325378"/>
            <a:chExt cx="2384527" cy="1140421"/>
          </a:xfrm>
        </p:grpSpPr>
        <p:sp>
          <p:nvSpPr>
            <p:cNvPr id="609" name="Google Shape;609;p10"/>
            <p:cNvSpPr/>
            <p:nvPr/>
          </p:nvSpPr>
          <p:spPr>
            <a:xfrm>
              <a:off x="8375846" y="2014914"/>
              <a:ext cx="217081" cy="450885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0"/>
            <p:cNvSpPr txBox="1"/>
            <p:nvPr/>
          </p:nvSpPr>
          <p:spPr>
            <a:xfrm>
              <a:off x="7036498" y="1325378"/>
              <a:ext cx="12797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Research Data Community</a:t>
              </a:r>
              <a:endParaRPr/>
            </a:p>
          </p:txBody>
        </p:sp>
        <p:pic>
          <p:nvPicPr>
            <p:cNvPr id="611" name="Google Shape;611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894974" y="1522453"/>
              <a:ext cx="330742" cy="330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://mml.nist.gov/o_collection/o_collection_png/green_dark_grey/256x256/user_earth.png" id="612" name="Google Shape;612;p1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386232" y="1422684"/>
              <a:ext cx="508742" cy="5087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613" name="Google Shape;613;p10"/>
            <p:cNvSpPr/>
            <p:nvPr/>
          </p:nvSpPr>
          <p:spPr>
            <a:xfrm rot="10800000">
              <a:off x="8648845" y="1984784"/>
              <a:ext cx="217080" cy="477406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0"/>
            <p:cNvSpPr txBox="1"/>
            <p:nvPr/>
          </p:nvSpPr>
          <p:spPr>
            <a:xfrm>
              <a:off x="7852114" y="2049779"/>
              <a:ext cx="66061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Search</a:t>
              </a:r>
              <a:endParaRPr/>
            </a:p>
          </p:txBody>
        </p:sp>
        <p:sp>
          <p:nvSpPr>
            <p:cNvPr id="615" name="Google Shape;615;p10"/>
            <p:cNvSpPr txBox="1"/>
            <p:nvPr/>
          </p:nvSpPr>
          <p:spPr>
            <a:xfrm>
              <a:off x="8779139" y="2049779"/>
              <a:ext cx="64188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Access</a:t>
              </a:r>
              <a:endParaRPr/>
            </a:p>
          </p:txBody>
        </p:sp>
      </p:grpSp>
      <p:grpSp>
        <p:nvGrpSpPr>
          <p:cNvPr id="616" name="Google Shape;616;p10"/>
          <p:cNvGrpSpPr/>
          <p:nvPr/>
        </p:nvGrpSpPr>
        <p:grpSpPr>
          <a:xfrm>
            <a:off x="7073889" y="5429649"/>
            <a:ext cx="629433" cy="924698"/>
            <a:chOff x="7073889" y="5429649"/>
            <a:chExt cx="629433" cy="924698"/>
          </a:xfrm>
        </p:grpSpPr>
        <p:pic>
          <p:nvPicPr>
            <p:cNvPr descr="Salesforce - Wikipedia" id="617" name="Google Shape;617;p1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073889" y="5912804"/>
              <a:ext cx="629433" cy="441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10"/>
            <p:cNvSpPr/>
            <p:nvPr/>
          </p:nvSpPr>
          <p:spPr>
            <a:xfrm>
              <a:off x="7229980" y="5429649"/>
              <a:ext cx="267671" cy="46693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10"/>
          <p:cNvGrpSpPr/>
          <p:nvPr/>
        </p:nvGrpSpPr>
        <p:grpSpPr>
          <a:xfrm>
            <a:off x="9901042" y="5442421"/>
            <a:ext cx="1542043" cy="1117188"/>
            <a:chOff x="9901042" y="5442421"/>
            <a:chExt cx="1542043" cy="1117188"/>
          </a:xfrm>
        </p:grpSpPr>
        <p:pic>
          <p:nvPicPr>
            <p:cNvPr id="620" name="Google Shape;620;p1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901042" y="5871445"/>
              <a:ext cx="623068" cy="688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10"/>
            <p:cNvSpPr txBox="1"/>
            <p:nvPr/>
          </p:nvSpPr>
          <p:spPr>
            <a:xfrm>
              <a:off x="10487584" y="5995076"/>
              <a:ext cx="9555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Safe Store</a:t>
              </a:r>
              <a:endParaRPr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10069738" y="5442421"/>
              <a:ext cx="267671" cy="45415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Bright Idea Cartoon Stock Illustrations, Cliparts and ..." id="623" name="Google Shape;623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721391" y="2328251"/>
            <a:ext cx="920301" cy="11568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0"/>
          <p:cNvSpPr txBox="1"/>
          <p:nvPr/>
        </p:nvSpPr>
        <p:spPr>
          <a:xfrm>
            <a:off x="343200" y="890150"/>
            <a:ext cx="107577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"/>
                  </a:ext>
                </a:extLst>
              </a:rPr>
              <a:t>RDCO is in charge of maintaining data repositories for open science usage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1"/>
          <p:cNvSpPr txBox="1"/>
          <p:nvPr/>
        </p:nvSpPr>
        <p:spPr>
          <a:xfrm>
            <a:off x="281453" y="1057709"/>
            <a:ext cx="8141187" cy="522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0"/>
                  </a:ext>
                </a:extLst>
              </a:rPr>
              <a:t>RDCO open data reaches worldwide</a:t>
            </a:r>
            <a:endParaRPr/>
          </a:p>
        </p:txBody>
      </p:sp>
      <p:pic>
        <p:nvPicPr>
          <p:cNvPr id="630" name="Google Shape;6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594" y="1534593"/>
            <a:ext cx="4404246" cy="2892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631" name="Google Shape;631;p11"/>
          <p:cNvPicPr preferRelativeResize="0"/>
          <p:nvPr/>
        </p:nvPicPr>
        <p:blipFill rotWithShape="1">
          <a:blip r:embed="rId4">
            <a:alphaModFix/>
          </a:blip>
          <a:srcRect b="4396" l="5001" r="4220" t="0"/>
          <a:stretch/>
        </p:blipFill>
        <p:spPr>
          <a:xfrm>
            <a:off x="6510134" y="1534593"/>
            <a:ext cx="4404246" cy="2868248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11"/>
          <p:cNvSpPr txBox="1"/>
          <p:nvPr/>
        </p:nvSpPr>
        <p:spPr>
          <a:xfrm>
            <a:off x="1577578" y="4904362"/>
            <a:ext cx="4932556" cy="14773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reach 173 countries ~5000 users monthly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~200TB Annual Download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to more than 1000 domain based data publications</a:t>
            </a:r>
            <a:endParaRPr/>
          </a:p>
        </p:txBody>
      </p:sp>
      <p:sp>
        <p:nvSpPr>
          <p:cNvPr id="633" name="Google Shape;633;p11"/>
          <p:cNvSpPr/>
          <p:nvPr/>
        </p:nvSpPr>
        <p:spPr>
          <a:xfrm>
            <a:off x="8070225" y="1975475"/>
            <a:ext cx="2009100" cy="21213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1"/>
          <p:cNvSpPr txBox="1"/>
          <p:nvPr/>
        </p:nvSpPr>
        <p:spPr>
          <a:xfrm>
            <a:off x="7755975" y="4427475"/>
            <a:ext cx="30531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1"/>
                  </a:ext>
                </a:extLst>
              </a:rPr>
              <a:t>harp increase in data usage during pandemic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" y="2398900"/>
            <a:ext cx="7456305" cy="419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2544" y="2476482"/>
            <a:ext cx="5514699" cy="3859841"/>
          </a:xfrm>
          <a:prstGeom prst="rect">
            <a:avLst/>
          </a:prstGeom>
          <a:noFill/>
          <a:ln cap="flat" cmpd="sng" w="5715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1" name="Google Shape;641;p12"/>
          <p:cNvSpPr txBox="1"/>
          <p:nvPr/>
        </p:nvSpPr>
        <p:spPr>
          <a:xfrm>
            <a:off x="11" y="1079500"/>
            <a:ext cx="1213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F-A-I-R Data System is based on machine actionable content,  and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underlying</a:t>
            </a:r>
            <a:r>
              <a:rPr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Linked-Data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Semantics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3"/>
          <p:cNvSpPr txBox="1"/>
          <p:nvPr/>
        </p:nvSpPr>
        <p:spPr>
          <a:xfrm>
            <a:off x="379991" y="960264"/>
            <a:ext cx="8141187" cy="522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Publication &amp; Access</a:t>
            </a:r>
            <a:endParaRPr/>
          </a:p>
        </p:txBody>
      </p:sp>
      <p:sp>
        <p:nvSpPr>
          <p:cNvPr id="647" name="Google Shape;647;p13"/>
          <p:cNvSpPr txBox="1"/>
          <p:nvPr/>
        </p:nvSpPr>
        <p:spPr>
          <a:xfrm>
            <a:off x="5293944" y="5966143"/>
            <a:ext cx="6413500" cy="473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wind-field model dataset used to create this wind speed map is available here: </a:t>
            </a:r>
            <a:r>
              <a:rPr lang="en-US" sz="1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https://doi.org/10.18434/mds2-3184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4498" y="558520"/>
            <a:ext cx="5216855" cy="431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2184" y="1398062"/>
            <a:ext cx="5124278" cy="301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9991" y="3264418"/>
            <a:ext cx="4442142" cy="352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49087" y="4947962"/>
            <a:ext cx="4261443" cy="1023951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52" name="Google Shape;652;p13"/>
          <p:cNvCxnSpPr/>
          <p:nvPr/>
        </p:nvCxnSpPr>
        <p:spPr>
          <a:xfrm>
            <a:off x="4158666" y="4412343"/>
            <a:ext cx="790421" cy="585687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/>
          <p:nvPr/>
        </p:nvSpPr>
        <p:spPr>
          <a:xfrm>
            <a:off x="379991" y="960264"/>
            <a:ext cx="8141187" cy="522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2"/>
                  </a:ext>
                </a:extLst>
              </a:rPr>
              <a:t>Data Repo :: NIST Gateway to Innovation</a:t>
            </a:r>
            <a:endParaRPr/>
          </a:p>
        </p:txBody>
      </p:sp>
      <p:pic>
        <p:nvPicPr>
          <p:cNvPr id="658" name="Google Shape;6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846" y="1431551"/>
            <a:ext cx="6752777" cy="226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477963"/>
            <a:ext cx="7353300" cy="401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4500" y="2670841"/>
            <a:ext cx="6227445" cy="382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a4d31c417f_4_20"/>
          <p:cNvSpPr/>
          <p:nvPr/>
        </p:nvSpPr>
        <p:spPr>
          <a:xfrm>
            <a:off x="7411200" y="3122430"/>
            <a:ext cx="1664100" cy="685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sp>
        <p:nvSpPr>
          <p:cNvPr id="666" name="Google Shape;666;g2a4d31c417f_4_20"/>
          <p:cNvSpPr/>
          <p:nvPr/>
        </p:nvSpPr>
        <p:spPr>
          <a:xfrm>
            <a:off x="9567896" y="3122425"/>
            <a:ext cx="1666200" cy="685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Bio-engineering</a:t>
            </a:r>
            <a:endParaRPr/>
          </a:p>
        </p:txBody>
      </p:sp>
      <p:sp>
        <p:nvSpPr>
          <p:cNvPr id="667" name="Google Shape;667;g2a4d31c417f_4_20"/>
          <p:cNvSpPr/>
          <p:nvPr/>
        </p:nvSpPr>
        <p:spPr>
          <a:xfrm>
            <a:off x="7411193" y="4237215"/>
            <a:ext cx="1664100" cy="685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 science</a:t>
            </a:r>
            <a:endParaRPr/>
          </a:p>
        </p:txBody>
      </p:sp>
      <p:sp>
        <p:nvSpPr>
          <p:cNvPr id="668" name="Google Shape;668;g2a4d31c417f_4_20"/>
          <p:cNvSpPr/>
          <p:nvPr/>
        </p:nvSpPr>
        <p:spPr>
          <a:xfrm>
            <a:off x="9568951" y="4237230"/>
            <a:ext cx="1664100" cy="685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Manufacturing </a:t>
            </a:r>
            <a:endParaRPr/>
          </a:p>
        </p:txBody>
      </p:sp>
      <p:sp>
        <p:nvSpPr>
          <p:cNvPr id="669" name="Google Shape;669;g2a4d31c417f_4_20"/>
          <p:cNvSpPr/>
          <p:nvPr/>
        </p:nvSpPr>
        <p:spPr>
          <a:xfrm>
            <a:off x="8480210" y="5352020"/>
            <a:ext cx="1664100" cy="685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Disaster study</a:t>
            </a:r>
            <a:endParaRPr/>
          </a:p>
        </p:txBody>
      </p:sp>
      <p:sp>
        <p:nvSpPr>
          <p:cNvPr id="670" name="Google Shape;670;g2a4d31c417f_4_20"/>
          <p:cNvSpPr txBox="1"/>
          <p:nvPr/>
        </p:nvSpPr>
        <p:spPr>
          <a:xfrm>
            <a:off x="962025" y="1245900"/>
            <a:ext cx="86427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3"/>
                  </a:ext>
                </a:extLst>
              </a:rPr>
              <a:t>NIST is at the forefront of responsible and applied AI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2a4d31c417f_4_20"/>
          <p:cNvSpPr txBox="1"/>
          <p:nvPr/>
        </p:nvSpPr>
        <p:spPr>
          <a:xfrm>
            <a:off x="1268425" y="2041050"/>
            <a:ext cx="3288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Responsible</a:t>
            </a:r>
            <a:r>
              <a:rPr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AI</a:t>
            </a:r>
            <a:endParaRPr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2a4d31c417f_4_20"/>
          <p:cNvSpPr txBox="1"/>
          <p:nvPr/>
        </p:nvSpPr>
        <p:spPr>
          <a:xfrm>
            <a:off x="7594050" y="2045208"/>
            <a:ext cx="3288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Applied</a:t>
            </a:r>
            <a:r>
              <a:rPr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AI Areas</a:t>
            </a:r>
            <a:endParaRPr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g2a4d31c417f_4_20"/>
          <p:cNvSpPr txBox="1"/>
          <p:nvPr/>
        </p:nvSpPr>
        <p:spPr>
          <a:xfrm>
            <a:off x="841825" y="2967025"/>
            <a:ext cx="4141800" cy="23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and 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maintain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guidance  to help improve the safety, security and trustworthiness of artificial intelligence (AI) systems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Explore AI capabilities and limitations for their research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AI’s full commercial and societal benefits can be realized without harm to people or the planet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5"/>
          <p:cNvSpPr/>
          <p:nvPr/>
        </p:nvSpPr>
        <p:spPr>
          <a:xfrm>
            <a:off x="134251" y="1164156"/>
            <a:ext cx="11448149" cy="842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4"/>
                  </a:ext>
                </a:extLst>
              </a:rPr>
              <a:t>Additive</a:t>
            </a: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Manufacturing Benchmark Series (AM Bench)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679" name="Google Shape;679;p15"/>
          <p:cNvGrpSpPr/>
          <p:nvPr/>
        </p:nvGrpSpPr>
        <p:grpSpPr>
          <a:xfrm>
            <a:off x="501922" y="2332266"/>
            <a:ext cx="6085789" cy="2979908"/>
            <a:chOff x="4340061" y="828121"/>
            <a:chExt cx="4572000" cy="2879138"/>
          </a:xfrm>
        </p:grpSpPr>
        <p:sp>
          <p:nvSpPr>
            <p:cNvPr id="680" name="Google Shape;680;p15"/>
            <p:cNvSpPr/>
            <p:nvPr/>
          </p:nvSpPr>
          <p:spPr>
            <a:xfrm>
              <a:off x="4340061" y="828121"/>
              <a:ext cx="45720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is AM Bench?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continuing series of highly controlled </a:t>
              </a:r>
              <a:r>
                <a:rPr b="0" i="0" lang="en-US" sz="1800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benchmark measurements for additive manufacturing, with modeling challenge problems 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 a corresponding conference series 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4340061" y="2506930"/>
              <a:ext cx="421987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Primary Goal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 allow modelers to test their simulations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against rigorous, highly controlled additive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manufacturing benchmark test data</a:t>
              </a:r>
              <a:endParaRPr/>
            </a:p>
          </p:txBody>
        </p:sp>
      </p:grpSp>
      <p:sp>
        <p:nvSpPr>
          <p:cNvPr id="682" name="Google Shape;682;p15"/>
          <p:cNvSpPr/>
          <p:nvPr/>
        </p:nvSpPr>
        <p:spPr>
          <a:xfrm>
            <a:off x="5205225" y="5156720"/>
            <a:ext cx="2475000" cy="1082700"/>
          </a:xfrm>
          <a:prstGeom prst="ellipse">
            <a:avLst/>
          </a:prstGeom>
          <a:solidFill>
            <a:srgbClr val="E1EFD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driven (AI/ML) models</a:t>
            </a:r>
            <a:endParaRPr/>
          </a:p>
        </p:txBody>
      </p:sp>
      <p:sp>
        <p:nvSpPr>
          <p:cNvPr id="683" name="Google Shape;683;p15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#1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15"/>
          <p:cNvSpPr/>
          <p:nvPr/>
        </p:nvSpPr>
        <p:spPr>
          <a:xfrm>
            <a:off x="6772236" y="2408471"/>
            <a:ext cx="1794600" cy="7254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Mechanistic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endParaRPr/>
          </a:p>
        </p:txBody>
      </p:sp>
      <p:sp>
        <p:nvSpPr>
          <p:cNvPr id="685" name="Google Shape;685;p15"/>
          <p:cNvSpPr/>
          <p:nvPr/>
        </p:nvSpPr>
        <p:spPr>
          <a:xfrm>
            <a:off x="9208550" y="2409650"/>
            <a:ext cx="1696500" cy="7254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Thermokinetic models</a:t>
            </a:r>
            <a:endParaRPr/>
          </a:p>
        </p:txBody>
      </p:sp>
      <p:sp>
        <p:nvSpPr>
          <p:cNvPr id="686" name="Google Shape;686;p15"/>
          <p:cNvSpPr/>
          <p:nvPr/>
        </p:nvSpPr>
        <p:spPr>
          <a:xfrm>
            <a:off x="7732000" y="3378050"/>
            <a:ext cx="2247300" cy="9819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Reduced order 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and surrogate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707" y="774773"/>
            <a:ext cx="10804207" cy="60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6"/>
          <p:cNvSpPr/>
          <p:nvPr/>
        </p:nvSpPr>
        <p:spPr>
          <a:xfrm>
            <a:off x="7554881" y="3816387"/>
            <a:ext cx="2479500" cy="2185286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3798921" y="774772"/>
            <a:ext cx="4081918" cy="3409759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6"/>
          <p:cNvSpPr/>
          <p:nvPr/>
        </p:nvSpPr>
        <p:spPr>
          <a:xfrm>
            <a:off x="5066635" y="4085227"/>
            <a:ext cx="2308292" cy="1710390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5" name="Google Shape;695;p16"/>
          <p:cNvCxnSpPr/>
          <p:nvPr/>
        </p:nvCxnSpPr>
        <p:spPr>
          <a:xfrm rot="10800000">
            <a:off x="9431911" y="3975795"/>
            <a:ext cx="697583" cy="612742"/>
          </a:xfrm>
          <a:prstGeom prst="straightConnector1">
            <a:avLst/>
          </a:prstGeom>
          <a:noFill/>
          <a:ln cap="flat" cmpd="sng" w="19050">
            <a:solidFill>
              <a:srgbClr val="C0504D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96" name="Google Shape;696;p16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#1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7"/>
          <p:cNvGrpSpPr/>
          <p:nvPr/>
        </p:nvGrpSpPr>
        <p:grpSpPr>
          <a:xfrm>
            <a:off x="663620" y="1679896"/>
            <a:ext cx="2890017" cy="2206304"/>
            <a:chOff x="1971776" y="549659"/>
            <a:chExt cx="2542525" cy="2233296"/>
          </a:xfrm>
        </p:grpSpPr>
        <p:pic>
          <p:nvPicPr>
            <p:cNvPr id="702" name="Google Shape;702;p17"/>
            <p:cNvPicPr preferRelativeResize="0"/>
            <p:nvPr/>
          </p:nvPicPr>
          <p:blipFill rotWithShape="1">
            <a:blip r:embed="rId3">
              <a:alphaModFix/>
            </a:blip>
            <a:srcRect b="17253" l="13313" r="5259" t="7084"/>
            <a:stretch/>
          </p:blipFill>
          <p:spPr>
            <a:xfrm>
              <a:off x="1971776" y="834488"/>
              <a:ext cx="2542525" cy="1948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3" name="Google Shape;703;p17"/>
            <p:cNvSpPr txBox="1"/>
            <p:nvPr/>
          </p:nvSpPr>
          <p:spPr>
            <a:xfrm>
              <a:off x="2075355" y="549659"/>
              <a:ext cx="2116820" cy="500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Processing Inputs (4D)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P( x(t), y(t) )</a:t>
              </a:r>
              <a:endParaRPr/>
            </a:p>
          </p:txBody>
        </p:sp>
      </p:grpSp>
      <p:pic>
        <p:nvPicPr>
          <p:cNvPr id="704" name="Google Shape;7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1531260" y="4366638"/>
            <a:ext cx="1975645" cy="197564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7"/>
          <p:cNvSpPr txBox="1"/>
          <p:nvPr/>
        </p:nvSpPr>
        <p:spPr>
          <a:xfrm>
            <a:off x="1067960" y="4065139"/>
            <a:ext cx="24389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situ 4D thermal imaging</a:t>
            </a:r>
            <a:endParaRPr/>
          </a:p>
        </p:txBody>
      </p:sp>
      <p:sp>
        <p:nvSpPr>
          <p:cNvPr id="706" name="Google Shape;706;p17"/>
          <p:cNvSpPr txBox="1"/>
          <p:nvPr/>
        </p:nvSpPr>
        <p:spPr>
          <a:xfrm>
            <a:off x="7601604" y="4472338"/>
            <a:ext cx="23176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3D microstructure</a:t>
            </a:r>
            <a:endParaRPr/>
          </a:p>
        </p:txBody>
      </p:sp>
      <p:grpSp>
        <p:nvGrpSpPr>
          <p:cNvPr id="707" name="Google Shape;707;p17"/>
          <p:cNvGrpSpPr/>
          <p:nvPr/>
        </p:nvGrpSpPr>
        <p:grpSpPr>
          <a:xfrm>
            <a:off x="8477903" y="1679896"/>
            <a:ext cx="2504083" cy="2686742"/>
            <a:chOff x="7585326" y="199659"/>
            <a:chExt cx="2317602" cy="2394454"/>
          </a:xfrm>
        </p:grpSpPr>
        <p:pic>
          <p:nvPicPr>
            <p:cNvPr id="708" name="Google Shape;708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36235" y="528207"/>
              <a:ext cx="2015784" cy="2065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9" name="Google Shape;709;p17"/>
            <p:cNvSpPr txBox="1"/>
            <p:nvPr/>
          </p:nvSpPr>
          <p:spPr>
            <a:xfrm>
              <a:off x="7585326" y="199659"/>
              <a:ext cx="23176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3D defect structure</a:t>
              </a:r>
              <a:endParaRPr/>
            </a:p>
          </p:txBody>
        </p:sp>
      </p:grpSp>
      <p:sp>
        <p:nvSpPr>
          <p:cNvPr id="710" name="Google Shape;710;p17"/>
          <p:cNvSpPr txBox="1"/>
          <p:nvPr/>
        </p:nvSpPr>
        <p:spPr>
          <a:xfrm>
            <a:off x="4381987" y="2510853"/>
            <a:ext cx="3326427" cy="2339102"/>
          </a:xfrm>
          <a:prstGeom prst="rect">
            <a:avLst/>
          </a:prstGeom>
          <a:solidFill>
            <a:srgbClr val="E1EFD8"/>
          </a:solidFill>
          <a:ln cap="flat" cmpd="sng" w="25400">
            <a:solidFill>
              <a:srgbClr val="003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&amp; position registration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Multimodal digital twin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Many data sets &gt; 1 TB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Server-side analysis with pre-written codes needed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User-developed codes could be shared</a:t>
            </a:r>
            <a:endParaRPr/>
          </a:p>
        </p:txBody>
      </p:sp>
      <p:sp>
        <p:nvSpPr>
          <p:cNvPr id="711" name="Google Shape;711;p17"/>
          <p:cNvSpPr txBox="1"/>
          <p:nvPr/>
        </p:nvSpPr>
        <p:spPr>
          <a:xfrm>
            <a:off x="1273116" y="967367"/>
            <a:ext cx="952238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Extracting meaningful data from large data sets :: challenging</a:t>
            </a:r>
            <a:endParaRPr/>
          </a:p>
        </p:txBody>
      </p:sp>
      <p:sp>
        <p:nvSpPr>
          <p:cNvPr id="712" name="Google Shape;712;p17"/>
          <p:cNvSpPr txBox="1"/>
          <p:nvPr/>
        </p:nvSpPr>
        <p:spPr>
          <a:xfrm>
            <a:off x="8384664" y="4033566"/>
            <a:ext cx="25040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 AM Bench material!</a:t>
            </a:r>
            <a:endParaRPr/>
          </a:p>
        </p:txBody>
      </p:sp>
      <p:sp>
        <p:nvSpPr>
          <p:cNvPr id="713" name="Google Shape;713;p17"/>
          <p:cNvSpPr txBox="1"/>
          <p:nvPr/>
        </p:nvSpPr>
        <p:spPr>
          <a:xfrm>
            <a:off x="3796165" y="5129174"/>
            <a:ext cx="30906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have adopted SciServer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server-side analysis</a:t>
            </a:r>
            <a:endParaRPr/>
          </a:p>
        </p:txBody>
      </p:sp>
      <p:pic>
        <p:nvPicPr>
          <p:cNvPr id="714" name="Google Shape;714;p17"/>
          <p:cNvPicPr preferRelativeResize="0"/>
          <p:nvPr/>
        </p:nvPicPr>
        <p:blipFill rotWithShape="1">
          <a:blip r:embed="rId6">
            <a:alphaModFix/>
          </a:blip>
          <a:srcRect b="0" l="25071" r="23586" t="0"/>
          <a:stretch/>
        </p:blipFill>
        <p:spPr>
          <a:xfrm>
            <a:off x="7844846" y="4592205"/>
            <a:ext cx="1778079" cy="197564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7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#1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8"/>
          <p:cNvSpPr txBox="1"/>
          <p:nvPr/>
        </p:nvSpPr>
        <p:spPr>
          <a:xfrm>
            <a:off x="1624977" y="5889950"/>
            <a:ext cx="3347400" cy="7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52499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i="0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5"/>
                  </a:ext>
                </a:extLst>
              </a:rPr>
              <a:t>METIS beta Launch</a:t>
            </a:r>
            <a:br>
              <a:rPr b="1" i="0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5"/>
                  </a:ext>
                </a:extLst>
              </a:rPr>
            </a:br>
            <a:r>
              <a:rPr b="1" i="0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6"/>
                  </a:ext>
                </a:extLst>
              </a:rPr>
              <a:t>https://metis.nist.gov</a:t>
            </a:r>
            <a:endParaRPr b="1" i="0"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1" name="Google Shape;7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3516" y="1877870"/>
            <a:ext cx="5197439" cy="498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101" y="2734323"/>
            <a:ext cx="4306475" cy="2980352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8"/>
          <p:cNvSpPr txBox="1"/>
          <p:nvPr/>
        </p:nvSpPr>
        <p:spPr>
          <a:xfrm>
            <a:off x="561200" y="876125"/>
            <a:ext cx="108309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is leading the programs to strengthen and revitalize the U.S. position in semiconductor research, development, and manufacturing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8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#2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"/>
          <p:cNvSpPr txBox="1"/>
          <p:nvPr/>
        </p:nvSpPr>
        <p:spPr>
          <a:xfrm>
            <a:off x="1426510" y="1151974"/>
            <a:ext cx="78321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Personal and Professional b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ackground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2"/>
          <p:cNvPicPr preferRelativeResize="0"/>
          <p:nvPr/>
        </p:nvPicPr>
        <p:blipFill rotWithShape="1">
          <a:blip r:embed="rId3">
            <a:alphaModFix/>
          </a:blip>
          <a:srcRect b="0" l="0" r="12663" t="0"/>
          <a:stretch/>
        </p:blipFill>
        <p:spPr>
          <a:xfrm>
            <a:off x="6082923" y="1865600"/>
            <a:ext cx="6145500" cy="405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"/>
          <p:cNvPicPr preferRelativeResize="0"/>
          <p:nvPr/>
        </p:nvPicPr>
        <p:blipFill rotWithShape="1">
          <a:blip r:embed="rId4">
            <a:alphaModFix/>
          </a:blip>
          <a:srcRect b="24057" l="30733" r="0" t="11529"/>
          <a:stretch/>
        </p:blipFill>
        <p:spPr>
          <a:xfrm>
            <a:off x="389500" y="1924900"/>
            <a:ext cx="5557876" cy="378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2"/>
          <p:cNvCxnSpPr>
            <a:endCxn id="453" idx="1"/>
          </p:cNvCxnSpPr>
          <p:nvPr/>
        </p:nvCxnSpPr>
        <p:spPr>
          <a:xfrm>
            <a:off x="5947363" y="1924900"/>
            <a:ext cx="1333200" cy="1071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2"/>
          <p:cNvCxnSpPr>
            <a:endCxn id="453" idx="1"/>
          </p:cNvCxnSpPr>
          <p:nvPr/>
        </p:nvCxnSpPr>
        <p:spPr>
          <a:xfrm flipH="1" rot="10800000">
            <a:off x="5971363" y="2996800"/>
            <a:ext cx="1309200" cy="2716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Google Shape;453;p2"/>
          <p:cNvSpPr/>
          <p:nvPr/>
        </p:nvSpPr>
        <p:spPr>
          <a:xfrm>
            <a:off x="7280563" y="2957500"/>
            <a:ext cx="144300" cy="7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2"/>
          <p:cNvPicPr preferRelativeResize="0"/>
          <p:nvPr/>
        </p:nvPicPr>
        <p:blipFill rotWithShape="1">
          <a:blip r:embed="rId5">
            <a:alphaModFix/>
          </a:blip>
          <a:srcRect b="27341" l="19695" r="19421" t="27821"/>
          <a:stretch/>
        </p:blipFill>
        <p:spPr>
          <a:xfrm>
            <a:off x="3524125" y="2748448"/>
            <a:ext cx="1100024" cy="54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"/>
          <p:cNvPicPr preferRelativeResize="0"/>
          <p:nvPr/>
        </p:nvPicPr>
        <p:blipFill rotWithShape="1">
          <a:blip r:embed="rId6">
            <a:alphaModFix/>
          </a:blip>
          <a:srcRect b="21303" l="13777" r="14166" t="23249"/>
          <a:stretch/>
        </p:blipFill>
        <p:spPr>
          <a:xfrm>
            <a:off x="2379125" y="3493223"/>
            <a:ext cx="1717325" cy="7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35825" y="3005412"/>
            <a:ext cx="627816" cy="847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p2"/>
          <p:cNvCxnSpPr>
            <a:stCxn id="457" idx="1"/>
            <a:endCxn id="453" idx="3"/>
          </p:cNvCxnSpPr>
          <p:nvPr/>
        </p:nvCxnSpPr>
        <p:spPr>
          <a:xfrm rot="10800000">
            <a:off x="7424925" y="2996699"/>
            <a:ext cx="3210900" cy="432300"/>
          </a:xfrm>
          <a:prstGeom prst="curvedConnector3">
            <a:avLst>
              <a:gd fmla="val 50001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59" name="Google Shape;459;p2"/>
          <p:cNvCxnSpPr>
            <a:endCxn id="455" idx="3"/>
          </p:cNvCxnSpPr>
          <p:nvPr/>
        </p:nvCxnSpPr>
        <p:spPr>
          <a:xfrm flipH="1">
            <a:off x="4624149" y="2934335"/>
            <a:ext cx="1082400" cy="84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0" name="Google Shape;460;p2"/>
          <p:cNvCxnSpPr>
            <a:stCxn id="455" idx="3"/>
            <a:endCxn id="456" idx="3"/>
          </p:cNvCxnSpPr>
          <p:nvPr/>
        </p:nvCxnSpPr>
        <p:spPr>
          <a:xfrm flipH="1">
            <a:off x="4096449" y="3018635"/>
            <a:ext cx="527700" cy="874200"/>
          </a:xfrm>
          <a:prstGeom prst="curvedConnector3">
            <a:avLst>
              <a:gd fmla="val -45125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9"/>
          <p:cNvSpPr txBox="1"/>
          <p:nvPr>
            <p:ph idx="1" type="body"/>
          </p:nvPr>
        </p:nvSpPr>
        <p:spPr>
          <a:xfrm>
            <a:off x="8042030" y="6336323"/>
            <a:ext cx="3669323" cy="521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4DCFF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30" name="Google Shape;7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83977"/>
            <a:ext cx="7772400" cy="388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5365" y="985969"/>
            <a:ext cx="7445130" cy="601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530" y="1137821"/>
            <a:ext cx="2218260" cy="19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9"/>
          <p:cNvSpPr txBox="1"/>
          <p:nvPr/>
        </p:nvSpPr>
        <p:spPr>
          <a:xfrm>
            <a:off x="2569320" y="1745878"/>
            <a:ext cx="1665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DOMAIN TAXONOMY </a:t>
            </a:r>
            <a:endParaRPr/>
          </a:p>
        </p:txBody>
      </p:sp>
      <p:sp>
        <p:nvSpPr>
          <p:cNvPr id="734" name="Google Shape;734;p19"/>
          <p:cNvSpPr/>
          <p:nvPr/>
        </p:nvSpPr>
        <p:spPr>
          <a:xfrm>
            <a:off x="3632200" y="2578099"/>
            <a:ext cx="2832100" cy="1924001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Generated terms for taxonomy?</a:t>
            </a:r>
            <a:endParaRPr/>
          </a:p>
        </p:txBody>
      </p:sp>
      <p:sp>
        <p:nvSpPr>
          <p:cNvPr id="735" name="Google Shape;735;p19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#2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rver with solid fill" id="740" name="Google Shape;74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1760" y="1118466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22"/>
          <p:cNvSpPr txBox="1"/>
          <p:nvPr/>
        </p:nvSpPr>
        <p:spPr>
          <a:xfrm>
            <a:off x="8323360" y="1332926"/>
            <a:ext cx="2835300" cy="5541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Lake / Storage</a:t>
            </a:r>
            <a:b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(TB/PB Files)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22"/>
          <p:cNvSpPr txBox="1"/>
          <p:nvPr/>
        </p:nvSpPr>
        <p:spPr>
          <a:xfrm>
            <a:off x="9322788" y="5889815"/>
            <a:ext cx="1702500" cy="8310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Knowledge Network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3" name="Google Shape;743;p22"/>
          <p:cNvGrpSpPr/>
          <p:nvPr/>
        </p:nvGrpSpPr>
        <p:grpSpPr>
          <a:xfrm>
            <a:off x="3768095" y="2793689"/>
            <a:ext cx="3954132" cy="3955948"/>
            <a:chOff x="4101578" y="1984405"/>
            <a:chExt cx="3954132" cy="3955948"/>
          </a:xfrm>
        </p:grpSpPr>
        <p:grpSp>
          <p:nvGrpSpPr>
            <p:cNvPr id="744" name="Google Shape;744;p22"/>
            <p:cNvGrpSpPr/>
            <p:nvPr/>
          </p:nvGrpSpPr>
          <p:grpSpPr>
            <a:xfrm>
              <a:off x="7650314" y="3479059"/>
              <a:ext cx="405396" cy="806380"/>
              <a:chOff x="9255333" y="3636268"/>
              <a:chExt cx="476604" cy="806380"/>
            </a:xfrm>
          </p:grpSpPr>
          <p:sp>
            <p:nvSpPr>
              <p:cNvPr id="745" name="Google Shape;745;p22"/>
              <p:cNvSpPr/>
              <p:nvPr/>
            </p:nvSpPr>
            <p:spPr>
              <a:xfrm>
                <a:off x="9255333" y="4031782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22"/>
              <p:cNvSpPr/>
              <p:nvPr/>
            </p:nvSpPr>
            <p:spPr>
              <a:xfrm rot="10800000">
                <a:off x="9255333" y="3636268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7" name="Google Shape;747;p22"/>
            <p:cNvSpPr/>
            <p:nvPr/>
          </p:nvSpPr>
          <p:spPr>
            <a:xfrm>
              <a:off x="4249844" y="2142455"/>
              <a:ext cx="3657600" cy="3657600"/>
            </a:xfrm>
            <a:prstGeom prst="blockArc">
              <a:avLst>
                <a:gd fmla="val 10800000" name="adj1"/>
                <a:gd fmla="val 15690920" name="adj2"/>
                <a:gd fmla="val 2834" name="adj3"/>
              </a:avLst>
            </a:prstGeom>
            <a:solidFill>
              <a:schemeClr val="dk1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2"/>
            <p:cNvSpPr/>
            <p:nvPr/>
          </p:nvSpPr>
          <p:spPr>
            <a:xfrm rot="5400000">
              <a:off x="4249844" y="2142455"/>
              <a:ext cx="3657600" cy="3657600"/>
            </a:xfrm>
            <a:prstGeom prst="blockArc">
              <a:avLst>
                <a:gd fmla="val 10800000" name="adj1"/>
                <a:gd fmla="val 15786432" name="adj2"/>
                <a:gd fmla="val 2752" name="adj3"/>
              </a:avLst>
            </a:prstGeom>
            <a:solidFill>
              <a:schemeClr val="dk1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2"/>
            <p:cNvSpPr/>
            <p:nvPr/>
          </p:nvSpPr>
          <p:spPr>
            <a:xfrm flipH="1" rot="10800000">
              <a:off x="4249844" y="2134332"/>
              <a:ext cx="3657600" cy="3657600"/>
            </a:xfrm>
            <a:prstGeom prst="blockArc">
              <a:avLst>
                <a:gd fmla="val 11593869" name="adj1"/>
                <a:gd fmla="val 16143938" name="adj2"/>
                <a:gd fmla="val 2572" name="adj3"/>
              </a:avLst>
            </a:prstGeom>
            <a:solidFill>
              <a:schemeClr val="dk1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 flipH="1" rot="5400000">
              <a:off x="4249844" y="2128866"/>
              <a:ext cx="3657600" cy="3657600"/>
            </a:xfrm>
            <a:prstGeom prst="blockArc">
              <a:avLst>
                <a:gd fmla="val 11160540" name="adj1"/>
                <a:gd fmla="val 16162620" name="adj2"/>
                <a:gd fmla="val 2575" name="adj3"/>
              </a:avLst>
            </a:prstGeom>
            <a:solidFill>
              <a:schemeClr val="dk1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1" name="Google Shape;751;p22"/>
            <p:cNvGrpSpPr/>
            <p:nvPr/>
          </p:nvGrpSpPr>
          <p:grpSpPr>
            <a:xfrm>
              <a:off x="4101578" y="3663103"/>
              <a:ext cx="405396" cy="806380"/>
              <a:chOff x="9255333" y="3636268"/>
              <a:chExt cx="476604" cy="806380"/>
            </a:xfrm>
          </p:grpSpPr>
          <p:sp>
            <p:nvSpPr>
              <p:cNvPr id="752" name="Google Shape;752;p22"/>
              <p:cNvSpPr/>
              <p:nvPr/>
            </p:nvSpPr>
            <p:spPr>
              <a:xfrm>
                <a:off x="9255333" y="4031782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2"/>
              <p:cNvSpPr/>
              <p:nvPr/>
            </p:nvSpPr>
            <p:spPr>
              <a:xfrm rot="10800000">
                <a:off x="9255333" y="3636268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4" name="Google Shape;754;p22"/>
            <p:cNvGrpSpPr/>
            <p:nvPr/>
          </p:nvGrpSpPr>
          <p:grpSpPr>
            <a:xfrm rot="-5400000">
              <a:off x="5781676" y="1783913"/>
              <a:ext cx="405396" cy="806380"/>
              <a:chOff x="9255333" y="3636268"/>
              <a:chExt cx="476604" cy="806380"/>
            </a:xfrm>
          </p:grpSpPr>
          <p:sp>
            <p:nvSpPr>
              <p:cNvPr id="755" name="Google Shape;755;p22"/>
              <p:cNvSpPr/>
              <p:nvPr/>
            </p:nvSpPr>
            <p:spPr>
              <a:xfrm>
                <a:off x="9255333" y="4031782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22"/>
              <p:cNvSpPr/>
              <p:nvPr/>
            </p:nvSpPr>
            <p:spPr>
              <a:xfrm rot="10800000">
                <a:off x="9255333" y="3636268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7" name="Google Shape;757;p22"/>
            <p:cNvGrpSpPr/>
            <p:nvPr/>
          </p:nvGrpSpPr>
          <p:grpSpPr>
            <a:xfrm rot="-5400000">
              <a:off x="5932508" y="5334465"/>
              <a:ext cx="405396" cy="806380"/>
              <a:chOff x="9255333" y="3636268"/>
              <a:chExt cx="476604" cy="806380"/>
            </a:xfrm>
          </p:grpSpPr>
          <p:sp>
            <p:nvSpPr>
              <p:cNvPr id="758" name="Google Shape;758;p22"/>
              <p:cNvSpPr/>
              <p:nvPr/>
            </p:nvSpPr>
            <p:spPr>
              <a:xfrm>
                <a:off x="9255333" y="4031782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22"/>
              <p:cNvSpPr/>
              <p:nvPr/>
            </p:nvSpPr>
            <p:spPr>
              <a:xfrm rot="10800000">
                <a:off x="9255333" y="3636268"/>
                <a:ext cx="476604" cy="410866"/>
              </a:xfrm>
              <a:prstGeom prst="triangle">
                <a:avLst>
                  <a:gd fmla="val 50000" name="adj"/>
                </a:avLst>
              </a:prstGeom>
              <a:solidFill>
                <a:schemeClr val="dk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0" name="Google Shape;760;p22"/>
          <p:cNvGrpSpPr/>
          <p:nvPr/>
        </p:nvGrpSpPr>
        <p:grpSpPr>
          <a:xfrm>
            <a:off x="4159867" y="3170827"/>
            <a:ext cx="3350988" cy="3350249"/>
            <a:chOff x="4157742" y="2460606"/>
            <a:chExt cx="3350988" cy="3350249"/>
          </a:xfrm>
        </p:grpSpPr>
        <p:grpSp>
          <p:nvGrpSpPr>
            <p:cNvPr id="761" name="Google Shape;761;p22"/>
            <p:cNvGrpSpPr/>
            <p:nvPr/>
          </p:nvGrpSpPr>
          <p:grpSpPr>
            <a:xfrm>
              <a:off x="4157742" y="2460606"/>
              <a:ext cx="1443061" cy="1252344"/>
              <a:chOff x="9660426" y="530613"/>
              <a:chExt cx="1805509" cy="1566890"/>
            </a:xfrm>
          </p:grpSpPr>
          <p:pic>
            <p:nvPicPr>
              <p:cNvPr id="762" name="Google Shape;762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660426" y="1782447"/>
                <a:ext cx="1805509" cy="315056"/>
              </a:xfrm>
              <a:prstGeom prst="rect">
                <a:avLst/>
              </a:prstGeom>
              <a:noFill/>
              <a:ln cap="flat" cmpd="sng" w="9525">
                <a:solidFill>
                  <a:srgbClr val="FBE4D4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763" name="Google Shape;763;p2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707759" y="530613"/>
                <a:ext cx="1427822" cy="1303642"/>
              </a:xfrm>
              <a:prstGeom prst="rect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chemeClr val="lt1"/>
                  </a:gs>
                </a:gsLst>
                <a:lin ang="5400000" scaled="0"/>
              </a:gradFill>
              <a:ln cap="flat" cmpd="sng" w="9525">
                <a:solidFill>
                  <a:srgbClr val="FBE4D4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grpSp>
          <p:nvGrpSpPr>
            <p:cNvPr id="764" name="Google Shape;764;p22"/>
            <p:cNvGrpSpPr/>
            <p:nvPr/>
          </p:nvGrpSpPr>
          <p:grpSpPr>
            <a:xfrm>
              <a:off x="4282229" y="4373319"/>
              <a:ext cx="1126509" cy="1437536"/>
              <a:chOff x="649955" y="4395983"/>
              <a:chExt cx="1126509" cy="1437536"/>
            </a:xfrm>
          </p:grpSpPr>
          <p:sp>
            <p:nvSpPr>
              <p:cNvPr id="765" name="Google Shape;765;p22"/>
              <p:cNvSpPr txBox="1"/>
              <p:nvPr/>
            </p:nvSpPr>
            <p:spPr>
              <a:xfrm>
                <a:off x="649955" y="5371854"/>
                <a:ext cx="1092182" cy="461665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rgbClr val="FBE4D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Experimental Scheduling</a:t>
                </a:r>
                <a:endParaRPr/>
              </a:p>
            </p:txBody>
          </p:sp>
          <p:pic>
            <p:nvPicPr>
              <p:cNvPr descr="Daily calendar with solid fill" id="766" name="Google Shape;766;p2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34523" y="4395983"/>
                <a:ext cx="1041941" cy="10527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7" name="Google Shape;767;p22"/>
            <p:cNvGrpSpPr/>
            <p:nvPr/>
          </p:nvGrpSpPr>
          <p:grpSpPr>
            <a:xfrm>
              <a:off x="5660936" y="4357105"/>
              <a:ext cx="1712923" cy="1060264"/>
              <a:chOff x="6144556" y="2654428"/>
              <a:chExt cx="1712923" cy="1060264"/>
            </a:xfrm>
          </p:grpSpPr>
          <p:pic>
            <p:nvPicPr>
              <p:cNvPr descr="Database with solid fill" id="768" name="Google Shape;768;p2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6902006" y="2654428"/>
                <a:ext cx="955473" cy="9554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9" name="Google Shape;769;p22"/>
              <p:cNvSpPr txBox="1"/>
              <p:nvPr/>
            </p:nvSpPr>
            <p:spPr>
              <a:xfrm>
                <a:off x="6144556" y="3191472"/>
                <a:ext cx="1043651" cy="52322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Instrument Database </a:t>
                </a:r>
                <a:endParaRPr/>
              </a:p>
            </p:txBody>
          </p:sp>
        </p:grpSp>
        <p:grpSp>
          <p:nvGrpSpPr>
            <p:cNvPr id="770" name="Google Shape;770;p22"/>
            <p:cNvGrpSpPr/>
            <p:nvPr/>
          </p:nvGrpSpPr>
          <p:grpSpPr>
            <a:xfrm>
              <a:off x="5728530" y="2600029"/>
              <a:ext cx="1780200" cy="1318845"/>
              <a:chOff x="4166417" y="4487418"/>
              <a:chExt cx="1780200" cy="1318845"/>
            </a:xfrm>
          </p:grpSpPr>
          <p:pic>
            <p:nvPicPr>
              <p:cNvPr descr="Closed book with solid fill" id="771" name="Google Shape;771;p2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393349" y="4487418"/>
                <a:ext cx="1052749" cy="10419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2" name="Google Shape;772;p22"/>
              <p:cNvSpPr txBox="1"/>
              <p:nvPr/>
            </p:nvSpPr>
            <p:spPr>
              <a:xfrm>
                <a:off x="4166417" y="5529363"/>
                <a:ext cx="1780200" cy="276900"/>
              </a:xfrm>
              <a:prstGeom prst="rect">
                <a:avLst/>
              </a:prstGeom>
              <a:noFill/>
              <a:ln cap="flat" cmpd="sng" w="12700">
                <a:solidFill>
                  <a:srgbClr val="FBE4D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Electronic Lab Notebooks</a:t>
                </a:r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3" name="Google Shape;773;p22"/>
          <p:cNvGrpSpPr/>
          <p:nvPr/>
        </p:nvGrpSpPr>
        <p:grpSpPr>
          <a:xfrm>
            <a:off x="414713" y="1960028"/>
            <a:ext cx="3049108" cy="3007630"/>
            <a:chOff x="243162" y="167104"/>
            <a:chExt cx="3049108" cy="3007630"/>
          </a:xfrm>
        </p:grpSpPr>
        <p:pic>
          <p:nvPicPr>
            <p:cNvPr descr="Microscope with solid fill" id="774" name="Google Shape;774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38438" y="26853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75" name="Google Shape;775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233563" y="21658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76" name="Google Shape;776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32459" y="117756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77" name="Google Shape;777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04596" y="39094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78" name="Google Shape;778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377870" y="109801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79" name="Google Shape;779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751033" y="154344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80" name="Google Shape;780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44248" y="84534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 with solid fill" id="781" name="Google Shape;781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54713" y="1784318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2" name="Google Shape;782;p22"/>
            <p:cNvSpPr/>
            <p:nvPr/>
          </p:nvSpPr>
          <p:spPr>
            <a:xfrm>
              <a:off x="243162" y="167104"/>
              <a:ext cx="3007630" cy="3007630"/>
            </a:xfrm>
            <a:prstGeom prst="octagon">
              <a:avLst>
                <a:gd fmla="val 29289" name="adj"/>
              </a:avLst>
            </a:prstGeom>
            <a:noFill/>
            <a:ln cap="flat" cmpd="sng" w="8255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22"/>
          <p:cNvGrpSpPr/>
          <p:nvPr/>
        </p:nvGrpSpPr>
        <p:grpSpPr>
          <a:xfrm>
            <a:off x="2871734" y="4718498"/>
            <a:ext cx="1092219" cy="439941"/>
            <a:chOff x="2945809" y="3017677"/>
            <a:chExt cx="1092219" cy="439941"/>
          </a:xfrm>
        </p:grpSpPr>
        <p:cxnSp>
          <p:nvCxnSpPr>
            <p:cNvPr id="784" name="Google Shape;784;p22"/>
            <p:cNvCxnSpPr/>
            <p:nvPr/>
          </p:nvCxnSpPr>
          <p:spPr>
            <a:xfrm>
              <a:off x="2945809" y="3017677"/>
              <a:ext cx="439941" cy="439941"/>
            </a:xfrm>
            <a:prstGeom prst="straightConnector1">
              <a:avLst/>
            </a:prstGeom>
            <a:noFill/>
            <a:ln cap="flat" cmpd="sng" w="8255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85" name="Google Shape;785;p22"/>
            <p:cNvCxnSpPr/>
            <p:nvPr/>
          </p:nvCxnSpPr>
          <p:spPr>
            <a:xfrm>
              <a:off x="3353044" y="3438764"/>
              <a:ext cx="684984" cy="0"/>
            </a:xfrm>
            <a:prstGeom prst="straightConnector1">
              <a:avLst/>
            </a:prstGeom>
            <a:noFill/>
            <a:ln cap="flat" cmpd="sng" w="8255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786" name="Google Shape;786;p22"/>
          <p:cNvCxnSpPr/>
          <p:nvPr/>
        </p:nvCxnSpPr>
        <p:spPr>
          <a:xfrm rot="10800000">
            <a:off x="7137721" y="2236150"/>
            <a:ext cx="0" cy="1431300"/>
          </a:xfrm>
          <a:prstGeom prst="straightConnector1">
            <a:avLst/>
          </a:prstGeom>
          <a:noFill/>
          <a:ln cap="flat" cmpd="sng" w="8255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7" name="Google Shape;787;p22"/>
          <p:cNvCxnSpPr/>
          <p:nvPr/>
        </p:nvCxnSpPr>
        <p:spPr>
          <a:xfrm>
            <a:off x="8116147" y="2277175"/>
            <a:ext cx="1379700" cy="0"/>
          </a:xfrm>
          <a:prstGeom prst="straightConnector1">
            <a:avLst/>
          </a:prstGeom>
          <a:noFill/>
          <a:ln cap="flat" cmpd="sng" w="8255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788" name="Google Shape;788;p22"/>
          <p:cNvGrpSpPr/>
          <p:nvPr/>
        </p:nvGrpSpPr>
        <p:grpSpPr>
          <a:xfrm>
            <a:off x="9219971" y="2147503"/>
            <a:ext cx="2429700" cy="1340193"/>
            <a:chOff x="9299660" y="1056282"/>
            <a:chExt cx="2429700" cy="1340193"/>
          </a:xfrm>
        </p:grpSpPr>
        <p:sp>
          <p:nvSpPr>
            <p:cNvPr id="789" name="Google Shape;789;p22"/>
            <p:cNvSpPr/>
            <p:nvPr/>
          </p:nvSpPr>
          <p:spPr>
            <a:xfrm>
              <a:off x="9616192" y="1082139"/>
              <a:ext cx="1796620" cy="791136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0" name="Google Shape;790;p22"/>
            <p:cNvGrpSpPr/>
            <p:nvPr/>
          </p:nvGrpSpPr>
          <p:grpSpPr>
            <a:xfrm>
              <a:off x="9299660" y="1056282"/>
              <a:ext cx="2429700" cy="1340193"/>
              <a:chOff x="8644706" y="459769"/>
              <a:chExt cx="2429700" cy="1340193"/>
            </a:xfrm>
          </p:grpSpPr>
          <p:grpSp>
            <p:nvGrpSpPr>
              <p:cNvPr id="791" name="Google Shape;791;p22"/>
              <p:cNvGrpSpPr/>
              <p:nvPr/>
            </p:nvGrpSpPr>
            <p:grpSpPr>
              <a:xfrm>
                <a:off x="8961238" y="459769"/>
                <a:ext cx="1796632" cy="922918"/>
                <a:chOff x="8884018" y="459769"/>
                <a:chExt cx="1796632" cy="922918"/>
              </a:xfrm>
            </p:grpSpPr>
            <p:pic>
              <p:nvPicPr>
                <p:cNvPr descr="Binary outline" id="792" name="Google Shape;792;p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0" l="0" r="0" t="0"/>
                <a:stretch/>
              </p:blipFill>
              <p:spPr>
                <a:xfrm>
                  <a:off x="8884018" y="459769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Statistics outline" id="793" name="Google Shape;793;p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b="0" l="0" r="0" t="0"/>
                <a:stretch/>
              </p:blipFill>
              <p:spPr>
                <a:xfrm>
                  <a:off x="9766250" y="468287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94" name="Google Shape;794;p22"/>
              <p:cNvSpPr txBox="1"/>
              <p:nvPr/>
            </p:nvSpPr>
            <p:spPr>
              <a:xfrm>
                <a:off x="8644706" y="1276762"/>
                <a:ext cx="2429700" cy="523200"/>
              </a:xfrm>
              <a:prstGeom prst="rect">
                <a:avLst/>
              </a:prstGeom>
              <a:noFill/>
              <a:ln cap="flat" cmpd="sng" w="9525">
                <a:solidFill>
                  <a:srgbClr val="FBE4D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AI/Machine Learning </a:t>
                </a:r>
                <a:endParaRPr sz="12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(HPC, Pipelines, Analytics)</a:t>
                </a:r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795" name="Google Shape;795;p22"/>
          <p:cNvCxnSpPr/>
          <p:nvPr/>
        </p:nvCxnSpPr>
        <p:spPr>
          <a:xfrm rot="10800000">
            <a:off x="10405545" y="4028496"/>
            <a:ext cx="8400" cy="1205100"/>
          </a:xfrm>
          <a:prstGeom prst="straightConnector1">
            <a:avLst/>
          </a:prstGeom>
          <a:noFill/>
          <a:ln cap="flat" cmpd="sng" w="82550">
            <a:solidFill>
              <a:srgbClr val="FBE4D4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796" name="Google Shape;796;p22"/>
          <p:cNvSpPr txBox="1"/>
          <p:nvPr/>
        </p:nvSpPr>
        <p:spPr>
          <a:xfrm>
            <a:off x="7818061" y="3962511"/>
            <a:ext cx="2280300" cy="5850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 Data Management Ecosystem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7" name="Google Shape;797;p22"/>
          <p:cNvCxnSpPr>
            <a:stCxn id="782" idx="0"/>
          </p:cNvCxnSpPr>
          <p:nvPr/>
        </p:nvCxnSpPr>
        <p:spPr>
          <a:xfrm flipH="1" rot="10800000">
            <a:off x="3422343" y="2289833"/>
            <a:ext cx="3682500" cy="551100"/>
          </a:xfrm>
          <a:prstGeom prst="straightConnector1">
            <a:avLst/>
          </a:prstGeom>
          <a:noFill/>
          <a:ln cap="flat" cmpd="sng" w="8255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798" name="Google Shape;798;p22"/>
          <p:cNvGrpSpPr/>
          <p:nvPr/>
        </p:nvGrpSpPr>
        <p:grpSpPr>
          <a:xfrm>
            <a:off x="306579" y="1887029"/>
            <a:ext cx="457200" cy="457200"/>
            <a:chOff x="3915366" y="-587940"/>
            <a:chExt cx="457200" cy="457200"/>
          </a:xfrm>
        </p:grpSpPr>
        <p:sp>
          <p:nvSpPr>
            <p:cNvPr id="799" name="Google Shape;799;p22"/>
            <p:cNvSpPr/>
            <p:nvPr/>
          </p:nvSpPr>
          <p:spPr>
            <a:xfrm>
              <a:off x="3965658" y="-533190"/>
              <a:ext cx="356616" cy="347701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dge 1 outline" id="800" name="Google Shape;800;p2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915366" y="-587940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1" name="Google Shape;801;p22"/>
          <p:cNvGrpSpPr/>
          <p:nvPr/>
        </p:nvGrpSpPr>
        <p:grpSpPr>
          <a:xfrm>
            <a:off x="3768144" y="2236161"/>
            <a:ext cx="457200" cy="457200"/>
            <a:chOff x="4405972" y="-660197"/>
            <a:chExt cx="457200" cy="457200"/>
          </a:xfrm>
        </p:grpSpPr>
        <p:sp>
          <p:nvSpPr>
            <p:cNvPr id="802" name="Google Shape;802;p22"/>
            <p:cNvSpPr/>
            <p:nvPr/>
          </p:nvSpPr>
          <p:spPr>
            <a:xfrm>
              <a:off x="4456264" y="-605447"/>
              <a:ext cx="356616" cy="347701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dge outline" id="803" name="Google Shape;803;p2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05972" y="-660197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Badge 3 outline" id="804" name="Google Shape;804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189323" y="154200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ge 4 outline" id="805" name="Google Shape;805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09537" y="3617869"/>
            <a:ext cx="484807" cy="484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ge 5 outline" id="806" name="Google Shape;806;p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011202" y="5022296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22"/>
          <p:cNvSpPr txBox="1"/>
          <p:nvPr/>
        </p:nvSpPr>
        <p:spPr>
          <a:xfrm>
            <a:off x="3950798" y="4543248"/>
            <a:ext cx="1882800" cy="276900"/>
          </a:xfrm>
          <a:prstGeom prst="rect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Measurement Repository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8" name="Google Shape;808;p22"/>
          <p:cNvCxnSpPr/>
          <p:nvPr/>
        </p:nvCxnSpPr>
        <p:spPr>
          <a:xfrm flipH="1">
            <a:off x="7718266" y="5239722"/>
            <a:ext cx="1283700" cy="21600"/>
          </a:xfrm>
          <a:prstGeom prst="straightConnector1">
            <a:avLst/>
          </a:prstGeom>
          <a:noFill/>
          <a:ln cap="flat" cmpd="sng" w="82550">
            <a:solidFill>
              <a:srgbClr val="FBE4D4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grpSp>
        <p:nvGrpSpPr>
          <p:cNvPr id="809" name="Google Shape;809;p22"/>
          <p:cNvGrpSpPr/>
          <p:nvPr/>
        </p:nvGrpSpPr>
        <p:grpSpPr>
          <a:xfrm>
            <a:off x="2668881" y="5158455"/>
            <a:ext cx="457200" cy="457200"/>
            <a:chOff x="4405972" y="-660197"/>
            <a:chExt cx="457200" cy="457200"/>
          </a:xfrm>
        </p:grpSpPr>
        <p:sp>
          <p:nvSpPr>
            <p:cNvPr id="810" name="Google Shape;810;p22"/>
            <p:cNvSpPr/>
            <p:nvPr/>
          </p:nvSpPr>
          <p:spPr>
            <a:xfrm>
              <a:off x="4456264" y="-605447"/>
              <a:ext cx="356616" cy="347701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dge outline" id="811" name="Google Shape;811;p2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05972" y="-660197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2" name="Google Shape;812;p22"/>
          <p:cNvSpPr txBox="1"/>
          <p:nvPr/>
        </p:nvSpPr>
        <p:spPr>
          <a:xfrm>
            <a:off x="292274" y="1049400"/>
            <a:ext cx="6565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textRoundtripDataId="27"/>
                  </a:ext>
                </a:extLst>
              </a:rPr>
              <a:t>Electron Microscopy Laboratory Science</a:t>
            </a:r>
            <a:r>
              <a:rPr lang="en-US" sz="260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textRoundtripDataId="28"/>
                  </a:ext>
                </a:extLst>
              </a:rPr>
              <a:t> infrastructure is designed to be AI enabled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3" name="Google Shape;813;p22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#3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23"/>
          <p:cNvSpPr/>
          <p:nvPr/>
        </p:nvSpPr>
        <p:spPr>
          <a:xfrm>
            <a:off x="4967250" y="1008251"/>
            <a:ext cx="6022500" cy="2235300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erver outline" id="819" name="Google Shape;81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671" y="145088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23"/>
          <p:cNvSpPr txBox="1"/>
          <p:nvPr/>
        </p:nvSpPr>
        <p:spPr>
          <a:xfrm>
            <a:off x="7184096" y="1635741"/>
            <a:ext cx="1386900" cy="3387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HPC/Cloud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3"/>
          <p:cNvSpPr txBox="1"/>
          <p:nvPr/>
        </p:nvSpPr>
        <p:spPr>
          <a:xfrm>
            <a:off x="5352625" y="1008250"/>
            <a:ext cx="2130900" cy="3387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Data/Metadata Stores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atabase outline" id="822" name="Google Shape;82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5875" y="132021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23"/>
          <p:cNvSpPr txBox="1"/>
          <p:nvPr/>
        </p:nvSpPr>
        <p:spPr>
          <a:xfrm>
            <a:off x="6561240" y="2570007"/>
            <a:ext cx="1541700" cy="3387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Code Repos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ogrammer female outline" id="824" name="Google Shape;82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6773" y="216056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Hand outline" id="825" name="Google Shape;82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48358" y="212183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23"/>
          <p:cNvSpPr txBox="1"/>
          <p:nvPr/>
        </p:nvSpPr>
        <p:spPr>
          <a:xfrm>
            <a:off x="8981581" y="2616173"/>
            <a:ext cx="1455600" cy="3387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 Equipment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ind Turbines outline" id="827" name="Google Shape;82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07387" y="51970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dy outline" id="828" name="Google Shape;82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21025" y="51237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ectric Tower outline" id="829" name="Google Shape;82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88584" y="5196674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p23"/>
          <p:cNvCxnSpPr/>
          <p:nvPr/>
        </p:nvCxnSpPr>
        <p:spPr>
          <a:xfrm>
            <a:off x="6804437" y="5703087"/>
            <a:ext cx="249000" cy="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31" name="Google Shape;831;p23"/>
          <p:cNvCxnSpPr/>
          <p:nvPr/>
        </p:nvCxnSpPr>
        <p:spPr>
          <a:xfrm>
            <a:off x="8191235" y="5703087"/>
            <a:ext cx="249000" cy="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32" name="Google Shape;832;p23"/>
          <p:cNvSpPr txBox="1"/>
          <p:nvPr/>
        </p:nvSpPr>
        <p:spPr>
          <a:xfrm>
            <a:off x="5352615" y="6010819"/>
            <a:ext cx="1815600" cy="6465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Models</a:t>
            </a:r>
            <a:endParaRPr/>
          </a:p>
        </p:txBody>
      </p:sp>
      <p:sp>
        <p:nvSpPr>
          <p:cNvPr id="833" name="Google Shape;833;p23"/>
          <p:cNvSpPr txBox="1"/>
          <p:nvPr/>
        </p:nvSpPr>
        <p:spPr>
          <a:xfrm>
            <a:off x="5103956" y="4637341"/>
            <a:ext cx="5285700" cy="3693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to place turbine? How to integrate into grid?</a:t>
            </a:r>
            <a:endParaRPr/>
          </a:p>
        </p:txBody>
      </p:sp>
      <p:pic>
        <p:nvPicPr>
          <p:cNvPr descr="Scientist female outline" id="834" name="Google Shape;834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36798" y="3435138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5" name="Google Shape;835;p23"/>
          <p:cNvCxnSpPr/>
          <p:nvPr/>
        </p:nvCxnSpPr>
        <p:spPr>
          <a:xfrm rot="10800000">
            <a:off x="7686720" y="3227370"/>
            <a:ext cx="0" cy="24900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36" name="Google Shape;836;p23"/>
          <p:cNvCxnSpPr/>
          <p:nvPr/>
        </p:nvCxnSpPr>
        <p:spPr>
          <a:xfrm>
            <a:off x="7711759" y="4345350"/>
            <a:ext cx="0" cy="33150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37" name="Google Shape;837;p23"/>
          <p:cNvSpPr txBox="1"/>
          <p:nvPr/>
        </p:nvSpPr>
        <p:spPr>
          <a:xfrm>
            <a:off x="8488576" y="1008241"/>
            <a:ext cx="1730100" cy="3387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Doing Science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23"/>
          <p:cNvSpPr txBox="1"/>
          <p:nvPr/>
        </p:nvSpPr>
        <p:spPr>
          <a:xfrm>
            <a:off x="8904075" y="4993185"/>
            <a:ext cx="1935300" cy="3693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Domain Science</a:t>
            </a:r>
            <a:endParaRPr/>
          </a:p>
        </p:txBody>
      </p:sp>
      <p:pic>
        <p:nvPicPr>
          <p:cNvPr descr="Classroom outline" id="839" name="Google Shape;839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39830" y="129261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23"/>
          <p:cNvSpPr txBox="1"/>
          <p:nvPr/>
        </p:nvSpPr>
        <p:spPr>
          <a:xfrm>
            <a:off x="9408786" y="1388214"/>
            <a:ext cx="1353600" cy="338700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rotocol</a:t>
            </a:r>
            <a:endParaRPr sz="1200"/>
          </a:p>
        </p:txBody>
      </p:sp>
      <p:cxnSp>
        <p:nvCxnSpPr>
          <p:cNvPr id="841" name="Google Shape;841;p23"/>
          <p:cNvCxnSpPr/>
          <p:nvPr/>
        </p:nvCxnSpPr>
        <p:spPr>
          <a:xfrm>
            <a:off x="8351876" y="3937000"/>
            <a:ext cx="745200" cy="18300"/>
          </a:xfrm>
          <a:prstGeom prst="straightConnector1">
            <a:avLst/>
          </a:prstGeom>
          <a:noFill/>
          <a:ln cap="flat" cmpd="sng" w="9525">
            <a:solidFill>
              <a:srgbClr val="FBE4D4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Robot outline" id="842" name="Google Shape;842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468743" y="344670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23"/>
          <p:cNvSpPr txBox="1"/>
          <p:nvPr/>
        </p:nvSpPr>
        <p:spPr>
          <a:xfrm>
            <a:off x="114775" y="1450875"/>
            <a:ext cx="44937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9"/>
                  </a:ext>
                </a:extLst>
              </a:rPr>
              <a:t>NIST is collaborating with other agencies to test implementations of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0"/>
                  </a:ext>
                </a:extLst>
              </a:rPr>
              <a:t>AI Research Assistants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3"/>
          <p:cNvSpPr txBox="1"/>
          <p:nvPr/>
        </p:nvSpPr>
        <p:spPr>
          <a:xfrm>
            <a:off x="9362572" y="6400329"/>
            <a:ext cx="2799600" cy="3693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Ref: Sagi Zisman, NREL</a:t>
            </a:r>
            <a:endParaRPr/>
          </a:p>
        </p:txBody>
      </p:sp>
      <p:sp>
        <p:nvSpPr>
          <p:cNvPr id="845" name="Google Shape;845;p23"/>
          <p:cNvSpPr txBox="1"/>
          <p:nvPr/>
        </p:nvSpPr>
        <p:spPr>
          <a:xfrm>
            <a:off x="574480" y="4095590"/>
            <a:ext cx="2746200" cy="8310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NIST Data Science Collaboration with National Renewal Energy Lab (NREL)</a:t>
            </a:r>
            <a:endParaRPr/>
          </a:p>
        </p:txBody>
      </p:sp>
      <p:sp>
        <p:nvSpPr>
          <p:cNvPr id="846" name="Google Shape;846;p23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#4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4"/>
          <p:cNvSpPr/>
          <p:nvPr/>
        </p:nvSpPr>
        <p:spPr>
          <a:xfrm>
            <a:off x="4114349" y="919093"/>
            <a:ext cx="5472058" cy="2354318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erver outline" id="852" name="Google Shape;8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777" y="14806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24"/>
          <p:cNvSpPr txBox="1"/>
          <p:nvPr/>
        </p:nvSpPr>
        <p:spPr>
          <a:xfrm>
            <a:off x="6331202" y="1665467"/>
            <a:ext cx="1386798" cy="369332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HPC/Cloud</a:t>
            </a:r>
            <a:endParaRPr/>
          </a:p>
        </p:txBody>
      </p:sp>
      <p:sp>
        <p:nvSpPr>
          <p:cNvPr id="854" name="Google Shape;854;p24"/>
          <p:cNvSpPr txBox="1"/>
          <p:nvPr/>
        </p:nvSpPr>
        <p:spPr>
          <a:xfrm>
            <a:off x="4202981" y="1037981"/>
            <a:ext cx="2427643" cy="369332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Data/Metadata Stores</a:t>
            </a:r>
            <a:endParaRPr/>
          </a:p>
        </p:txBody>
      </p:sp>
      <p:pic>
        <p:nvPicPr>
          <p:cNvPr descr="Database outline" id="855" name="Google Shape;85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2981" y="134994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24"/>
          <p:cNvSpPr txBox="1"/>
          <p:nvPr/>
        </p:nvSpPr>
        <p:spPr>
          <a:xfrm>
            <a:off x="5708346" y="2599733"/>
            <a:ext cx="1541662" cy="369332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Code Repos</a:t>
            </a:r>
            <a:endParaRPr/>
          </a:p>
        </p:txBody>
      </p:sp>
      <p:pic>
        <p:nvPicPr>
          <p:cNvPr descr="Programmer female outline" id="857" name="Google Shape;8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879" y="219029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Hand outline" id="858" name="Google Shape;85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5464" y="215155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24"/>
          <p:cNvSpPr txBox="1"/>
          <p:nvPr/>
        </p:nvSpPr>
        <p:spPr>
          <a:xfrm>
            <a:off x="8128687" y="2645899"/>
            <a:ext cx="1455723" cy="646331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 Equipment</a:t>
            </a:r>
            <a:endParaRPr/>
          </a:p>
        </p:txBody>
      </p:sp>
      <p:sp>
        <p:nvSpPr>
          <p:cNvPr id="860" name="Google Shape;860;p24"/>
          <p:cNvSpPr/>
          <p:nvPr/>
        </p:nvSpPr>
        <p:spPr>
          <a:xfrm>
            <a:off x="4660181" y="5331595"/>
            <a:ext cx="5007350" cy="1244328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1" name="Google Shape;861;p24"/>
          <p:cNvCxnSpPr/>
          <p:nvPr/>
        </p:nvCxnSpPr>
        <p:spPr>
          <a:xfrm rot="10800000">
            <a:off x="6833826" y="3257058"/>
            <a:ext cx="0" cy="249038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62" name="Google Shape;862;p24"/>
          <p:cNvCxnSpPr>
            <a:stCxn id="863" idx="0"/>
            <a:endCxn id="864" idx="2"/>
          </p:cNvCxnSpPr>
          <p:nvPr/>
        </p:nvCxnSpPr>
        <p:spPr>
          <a:xfrm flipH="1" rot="10800000">
            <a:off x="6889881" y="3920781"/>
            <a:ext cx="300" cy="31620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Classroom outline" id="865" name="Google Shape;865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88964" y="113114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24"/>
          <p:cNvSpPr txBox="1"/>
          <p:nvPr/>
        </p:nvSpPr>
        <p:spPr>
          <a:xfrm>
            <a:off x="8495598" y="1187263"/>
            <a:ext cx="1353528" cy="369332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Protocol</a:t>
            </a:r>
            <a:endParaRPr/>
          </a:p>
        </p:txBody>
      </p:sp>
      <p:sp>
        <p:nvSpPr>
          <p:cNvPr id="867" name="Google Shape;867;p24"/>
          <p:cNvSpPr txBox="1"/>
          <p:nvPr/>
        </p:nvSpPr>
        <p:spPr>
          <a:xfrm>
            <a:off x="7675336" y="864117"/>
            <a:ext cx="1730121" cy="369332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Doing Science</a:t>
            </a:r>
            <a:endParaRPr/>
          </a:p>
        </p:txBody>
      </p:sp>
      <p:sp>
        <p:nvSpPr>
          <p:cNvPr id="864" name="Google Shape;864;p24"/>
          <p:cNvSpPr/>
          <p:nvPr/>
        </p:nvSpPr>
        <p:spPr>
          <a:xfrm>
            <a:off x="5522737" y="3506096"/>
            <a:ext cx="2734820" cy="4146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APIs to  everything!</a:t>
            </a:r>
            <a:endParaRPr/>
          </a:p>
        </p:txBody>
      </p:sp>
      <p:sp>
        <p:nvSpPr>
          <p:cNvPr id="863" name="Google Shape;863;p24"/>
          <p:cNvSpPr/>
          <p:nvPr/>
        </p:nvSpPr>
        <p:spPr>
          <a:xfrm>
            <a:off x="5480165" y="4236981"/>
            <a:ext cx="2819432" cy="56765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Reasoner/RAG/CRAG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(LLM + GNNs + Symbolic)</a:t>
            </a:r>
            <a:endParaRPr/>
          </a:p>
        </p:txBody>
      </p:sp>
      <p:pic>
        <p:nvPicPr>
          <p:cNvPr descr="Scatterplot outline" id="868" name="Google Shape;868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32769" y="557826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ument outline" id="869" name="Google Shape;869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46590" y="557826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grammer female outline" id="870" name="Google Shape;87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0585" y="55029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base outline" id="871" name="Google Shape;87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4736" y="5505533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24"/>
          <p:cNvCxnSpPr>
            <a:endCxn id="863" idx="2"/>
          </p:cNvCxnSpPr>
          <p:nvPr/>
        </p:nvCxnSpPr>
        <p:spPr>
          <a:xfrm rot="10800000">
            <a:off x="6889881" y="4804632"/>
            <a:ext cx="0" cy="52710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3" name="Google Shape;873;p24"/>
          <p:cNvSpPr/>
          <p:nvPr/>
        </p:nvSpPr>
        <p:spPr>
          <a:xfrm>
            <a:off x="9927710" y="2151558"/>
            <a:ext cx="639503" cy="3934297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24"/>
          <p:cNvSpPr txBox="1"/>
          <p:nvPr/>
        </p:nvSpPr>
        <p:spPr>
          <a:xfrm>
            <a:off x="7742651" y="5272026"/>
            <a:ext cx="2193845" cy="369332"/>
          </a:xfrm>
          <a:prstGeom prst="rect">
            <a:avLst/>
          </a:prstGeom>
          <a:noFill/>
          <a:ln cap="flat" cmpd="sng" w="9525">
            <a:solidFill>
              <a:srgbClr val="FBE4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Domain Artifact</a:t>
            </a:r>
            <a:endParaRPr/>
          </a:p>
        </p:txBody>
      </p:sp>
      <p:pic>
        <p:nvPicPr>
          <p:cNvPr descr="Network outline" id="875" name="Google Shape;875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08680" y="3704730"/>
            <a:ext cx="1286743" cy="12867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6" name="Google Shape;876;p24"/>
          <p:cNvCxnSpPr>
            <a:stCxn id="860" idx="1"/>
          </p:cNvCxnSpPr>
          <p:nvPr/>
        </p:nvCxnSpPr>
        <p:spPr>
          <a:xfrm rot="10800000">
            <a:off x="3780581" y="4903159"/>
            <a:ext cx="879600" cy="1050600"/>
          </a:xfrm>
          <a:prstGeom prst="bentConnector2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7" name="Google Shape;877;p24"/>
          <p:cNvCxnSpPr>
            <a:endCxn id="863" idx="1"/>
          </p:cNvCxnSpPr>
          <p:nvPr/>
        </p:nvCxnSpPr>
        <p:spPr>
          <a:xfrm>
            <a:off x="4389065" y="4446107"/>
            <a:ext cx="1091100" cy="74700"/>
          </a:xfrm>
          <a:prstGeom prst="bentConnector3">
            <a:avLst>
              <a:gd fmla="val 50006" name="adj1"/>
            </a:avLst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Scientist female outline" id="878" name="Google Shape;878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1319" y="3873049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9" name="Google Shape;879;p24"/>
          <p:cNvCxnSpPr/>
          <p:nvPr/>
        </p:nvCxnSpPr>
        <p:spPr>
          <a:xfrm flipH="1" rot="10800000">
            <a:off x="1075719" y="4330249"/>
            <a:ext cx="399153" cy="10298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80" name="Google Shape;880;p24"/>
          <p:cNvSpPr/>
          <p:nvPr/>
        </p:nvSpPr>
        <p:spPr>
          <a:xfrm>
            <a:off x="1582760" y="4121234"/>
            <a:ext cx="781159" cy="4146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LLM</a:t>
            </a:r>
            <a:endParaRPr/>
          </a:p>
        </p:txBody>
      </p:sp>
      <p:cxnSp>
        <p:nvCxnSpPr>
          <p:cNvPr id="881" name="Google Shape;881;p24"/>
          <p:cNvCxnSpPr>
            <a:stCxn id="880" idx="3"/>
          </p:cNvCxnSpPr>
          <p:nvPr/>
        </p:nvCxnSpPr>
        <p:spPr>
          <a:xfrm>
            <a:off x="2363919" y="4328576"/>
            <a:ext cx="608700" cy="6900"/>
          </a:xfrm>
          <a:prstGeom prst="straightConnector1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82" name="Google Shape;882;p24"/>
          <p:cNvSpPr/>
          <p:nvPr/>
        </p:nvSpPr>
        <p:spPr>
          <a:xfrm>
            <a:off x="10304918" y="3703697"/>
            <a:ext cx="1701049" cy="5531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Security Aware</a:t>
            </a:r>
            <a:endParaRPr/>
          </a:p>
        </p:txBody>
      </p:sp>
      <p:cxnSp>
        <p:nvCxnSpPr>
          <p:cNvPr id="883" name="Google Shape;883;p24"/>
          <p:cNvCxnSpPr>
            <a:stCxn id="851" idx="1"/>
          </p:cNvCxnSpPr>
          <p:nvPr/>
        </p:nvCxnSpPr>
        <p:spPr>
          <a:xfrm flipH="1">
            <a:off x="3780449" y="2096252"/>
            <a:ext cx="333900" cy="1601100"/>
          </a:xfrm>
          <a:prstGeom prst="bentConnector2">
            <a:avLst/>
          </a:prstGeom>
          <a:noFill/>
          <a:ln cap="flat" cmpd="sng" w="12700">
            <a:solidFill>
              <a:srgbClr val="FBE4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84" name="Google Shape;884;p24"/>
          <p:cNvSpPr txBox="1"/>
          <p:nvPr/>
        </p:nvSpPr>
        <p:spPr>
          <a:xfrm>
            <a:off x="281453" y="1057709"/>
            <a:ext cx="8141187" cy="522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1"/>
                  </a:ext>
                </a:extLst>
              </a:rPr>
              <a:t>Proposed Solution</a:t>
            </a:r>
            <a:endParaRPr/>
          </a:p>
        </p:txBody>
      </p:sp>
      <p:sp>
        <p:nvSpPr>
          <p:cNvPr id="885" name="Google Shape;885;p24"/>
          <p:cNvSpPr txBox="1"/>
          <p:nvPr/>
        </p:nvSpPr>
        <p:spPr>
          <a:xfrm>
            <a:off x="9944650" y="0"/>
            <a:ext cx="2247300" cy="493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@ NIST: Example #4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1"/>
          <p:cNvSpPr txBox="1"/>
          <p:nvPr/>
        </p:nvSpPr>
        <p:spPr>
          <a:xfrm>
            <a:off x="572398" y="1106768"/>
            <a:ext cx="111390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is involved in a 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other AI Applied Research Projects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AutoNum type="arabicPeriod"/>
            </a:pPr>
            <a:r>
              <a:rPr b="0" i="0"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  <a:extLst>
                  <a:ext uri="http://customooxmlschemas.google.com/">
                    <go:slidesCustomData xmlns:go="http://customooxmlschemas.google.com/" textRoundtripDataId="32"/>
                  </a:ext>
                </a:extLst>
              </a:rPr>
              <a:t>Subspace-informed Deep Learning Solutions for Nanoscale Microscopy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is developing AI and machine learning methods to improve the fidelity of novel nanoscale microscopy techniques that are under research by NIST physicists.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0" i="0"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  <a:extLst>
                  <a:ext uri="http://customooxmlschemas.google.com/">
                    <go:slidesCustomData xmlns:go="http://customooxmlschemas.google.com/" textRoundtripDataId="33"/>
                  </a:ext>
                </a:extLst>
              </a:rPr>
              <a:t>AI-based Measurements For Imaging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streamlines deriving measurements from terabyte-sized images and improves image-based measurement accuracy via web-based applications addressing image analyses and AI-based modeling.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0" i="0"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Imaging &amp; Artificial Intelligence (AI) to Assess Tissue Quality (in collaboration with NIH)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develop an approach for non-invasively assessing quality of clinical-grade tissue-engineered human retinal pigment epithelium (RPE). The method uses quantitative brightfield absorbance imaging (QBAM) and AI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5"/>
          <p:cNvSpPr txBox="1"/>
          <p:nvPr/>
        </p:nvSpPr>
        <p:spPr>
          <a:xfrm>
            <a:off x="1087394" y="1166842"/>
            <a:ext cx="941584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4"/>
                  </a:ext>
                </a:extLst>
              </a:rPr>
              <a:t>We clearly are past the tipping point for data driven science, “</a:t>
            </a:r>
            <a:r>
              <a:rPr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5"/>
                  </a:ext>
                </a:extLst>
              </a:rPr>
              <a:t>We</a:t>
            </a:r>
            <a:r>
              <a:rPr b="0"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6"/>
                  </a:ext>
                </a:extLst>
              </a:rPr>
              <a:t> need the way of thinking we have in physics to study machine learning</a:t>
            </a:r>
            <a:r>
              <a:rPr b="0"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7"/>
                  </a:ext>
                </a:extLst>
              </a:rPr>
              <a:t>”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intensive systems engineering and machine learning go hand in hand</a:t>
            </a:r>
            <a:endParaRPr/>
          </a:p>
          <a:p>
            <a:pPr indent="-236537" lvl="1" marL="69373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example, the Protein Data Bank = transferring intuitions from years of expertise into machine learning </a:t>
            </a:r>
            <a:endParaRPr/>
          </a:p>
          <a:p>
            <a:pPr indent="-236537" lvl="1" marL="69373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Nature News Article By </a:t>
            </a:r>
            <a:r>
              <a:rPr b="0" i="0" lang="en-U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Davide Castelvecchi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0" i="0" lang="en-U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Ewen Callaway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&amp; </a:t>
            </a:r>
            <a:r>
              <a:rPr b="0" i="0" lang="en-U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Diana Kwon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comes to the Nobels: double win sparks debate about scientific fields”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Information exchange in distributed architectures – </a:t>
            </a:r>
            <a:r>
              <a:rPr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trusted protocols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Characterization of ML/DL at larger scale &amp; complexity</a:t>
            </a:r>
            <a:endParaRPr i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Semantic development – data driven ontology</a:t>
            </a:r>
            <a:endParaRPr/>
          </a:p>
          <a:p>
            <a:pPr indent="-236537" lvl="1" marL="69373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Synthesis across algorithmic,  human and data science experts</a:t>
            </a:r>
            <a:endParaRPr/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Embrace what the re-imagined Data Intensive science has to offer our community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 cutting science,   big problem science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Dynamic data modeling and structuring vs. decades of debate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Standards and pattern determinism – OOMs reduced timescales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6"/>
          <p:cNvSpPr txBox="1"/>
          <p:nvPr/>
        </p:nvSpPr>
        <p:spPr>
          <a:xfrm>
            <a:off x="1112478" y="2042405"/>
            <a:ext cx="952238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Parallels with Astronomy?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7"/>
          <p:cNvSpPr txBox="1"/>
          <p:nvPr/>
        </p:nvSpPr>
        <p:spPr>
          <a:xfrm>
            <a:off x="1032141" y="1967229"/>
            <a:ext cx="9522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Thank You!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Contact: </a:t>
            </a:r>
            <a:r>
              <a:rPr b="0" i="0" lang="en-US" sz="2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deoyani.nandrekarheinis@nist.gov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8"/>
          <p:cNvSpPr txBox="1"/>
          <p:nvPr>
            <p:ph idx="1" type="body"/>
          </p:nvPr>
        </p:nvSpPr>
        <p:spPr>
          <a:xfrm>
            <a:off x="835706" y="879476"/>
            <a:ext cx="10520589" cy="522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t/>
            </a:r>
            <a:endParaRPr/>
          </a:p>
        </p:txBody>
      </p:sp>
      <p:sp>
        <p:nvSpPr>
          <p:cNvPr id="911" name="Google Shape;911;p28"/>
          <p:cNvSpPr txBox="1"/>
          <p:nvPr>
            <p:ph idx="2" type="body"/>
          </p:nvPr>
        </p:nvSpPr>
        <p:spPr>
          <a:xfrm>
            <a:off x="835025" y="1584325"/>
            <a:ext cx="10529888" cy="3744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0"/>
          <p:cNvSpPr/>
          <p:nvPr/>
        </p:nvSpPr>
        <p:spPr>
          <a:xfrm>
            <a:off x="5003029" y="1588057"/>
            <a:ext cx="1355834" cy="436903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Mesh</a:t>
            </a:r>
            <a:endParaRPr/>
          </a:p>
        </p:txBody>
      </p:sp>
      <p:pic>
        <p:nvPicPr>
          <p:cNvPr descr="Network outline" id="918" name="Google Shape;91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2231" y="2923600"/>
            <a:ext cx="1812324" cy="1812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d Turbines outline" id="919" name="Google Shape;91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964" y="208580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lar Panels outline" id="920" name="Google Shape;92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964" y="346404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ker outline" id="921" name="Google Shape;92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2964" y="487566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50"/>
          <p:cNvSpPr/>
          <p:nvPr/>
        </p:nvSpPr>
        <p:spPr>
          <a:xfrm>
            <a:off x="2041489" y="2098588"/>
            <a:ext cx="1383813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Distributed Data Storage</a:t>
            </a:r>
            <a:endParaRPr/>
          </a:p>
        </p:txBody>
      </p:sp>
      <p:sp>
        <p:nvSpPr>
          <p:cNvPr id="923" name="Google Shape;923;p50"/>
          <p:cNvSpPr/>
          <p:nvPr/>
        </p:nvSpPr>
        <p:spPr>
          <a:xfrm>
            <a:off x="2041488" y="3557821"/>
            <a:ext cx="1383813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Distributed Data Storage</a:t>
            </a:r>
            <a:endParaRPr/>
          </a:p>
        </p:txBody>
      </p:sp>
      <p:sp>
        <p:nvSpPr>
          <p:cNvPr id="924" name="Google Shape;924;p50"/>
          <p:cNvSpPr/>
          <p:nvPr/>
        </p:nvSpPr>
        <p:spPr>
          <a:xfrm>
            <a:off x="2041488" y="5017054"/>
            <a:ext cx="1383813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Distributed Data Storage</a:t>
            </a:r>
            <a:endParaRPr/>
          </a:p>
        </p:txBody>
      </p:sp>
      <p:cxnSp>
        <p:nvCxnSpPr>
          <p:cNvPr id="925" name="Google Shape;925;p50"/>
          <p:cNvCxnSpPr>
            <a:endCxn id="922" idx="1"/>
          </p:cNvCxnSpPr>
          <p:nvPr/>
        </p:nvCxnSpPr>
        <p:spPr>
          <a:xfrm>
            <a:off x="1497289" y="2536588"/>
            <a:ext cx="544200" cy="19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6" name="Google Shape;926;p50"/>
          <p:cNvCxnSpPr/>
          <p:nvPr/>
        </p:nvCxnSpPr>
        <p:spPr>
          <a:xfrm>
            <a:off x="1522291" y="4015021"/>
            <a:ext cx="544125" cy="1924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7" name="Google Shape;927;p50"/>
          <p:cNvCxnSpPr/>
          <p:nvPr/>
        </p:nvCxnSpPr>
        <p:spPr>
          <a:xfrm flipH="1" rot="10800000">
            <a:off x="1294560" y="5483876"/>
            <a:ext cx="722000" cy="962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8" name="Google Shape;928;p50"/>
          <p:cNvCxnSpPr>
            <a:stCxn id="922" idx="3"/>
          </p:cNvCxnSpPr>
          <p:nvPr/>
        </p:nvCxnSpPr>
        <p:spPr>
          <a:xfrm>
            <a:off x="3425302" y="2555788"/>
            <a:ext cx="1577700" cy="121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9" name="Google Shape;929;p50"/>
          <p:cNvCxnSpPr>
            <a:stCxn id="923" idx="3"/>
          </p:cNvCxnSpPr>
          <p:nvPr/>
        </p:nvCxnSpPr>
        <p:spPr>
          <a:xfrm flipH="1" rot="10800000">
            <a:off x="3425301" y="3772621"/>
            <a:ext cx="1577700" cy="242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30" name="Google Shape;930;p50"/>
          <p:cNvCxnSpPr/>
          <p:nvPr/>
        </p:nvCxnSpPr>
        <p:spPr>
          <a:xfrm flipH="1" rot="10800000">
            <a:off x="3457382" y="3772574"/>
            <a:ext cx="1545647" cy="171130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31" name="Google Shape;931;p50"/>
          <p:cNvSpPr txBox="1"/>
          <p:nvPr/>
        </p:nvSpPr>
        <p:spPr>
          <a:xfrm>
            <a:off x="3675672" y="2184936"/>
            <a:ext cx="9993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 Data Products</a:t>
            </a:r>
            <a:endParaRPr/>
          </a:p>
        </p:txBody>
      </p:sp>
      <p:sp>
        <p:nvSpPr>
          <p:cNvPr id="932" name="Google Shape;932;p50"/>
          <p:cNvSpPr txBox="1"/>
          <p:nvPr/>
        </p:nvSpPr>
        <p:spPr>
          <a:xfrm>
            <a:off x="3702226" y="3371739"/>
            <a:ext cx="9993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Data Products</a:t>
            </a:r>
            <a:endParaRPr/>
          </a:p>
        </p:txBody>
      </p:sp>
      <p:sp>
        <p:nvSpPr>
          <p:cNvPr id="933" name="Google Shape;933;p50"/>
          <p:cNvSpPr txBox="1"/>
          <p:nvPr/>
        </p:nvSpPr>
        <p:spPr>
          <a:xfrm>
            <a:off x="3675672" y="4959064"/>
            <a:ext cx="12757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 Science Data Products</a:t>
            </a:r>
            <a:endParaRPr/>
          </a:p>
        </p:txBody>
      </p:sp>
      <p:sp>
        <p:nvSpPr>
          <p:cNvPr id="934" name="Google Shape;934;p50"/>
          <p:cNvSpPr txBox="1"/>
          <p:nvPr/>
        </p:nvSpPr>
        <p:spPr>
          <a:xfrm>
            <a:off x="7633089" y="2501017"/>
            <a:ext cx="14911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 Graph</a:t>
            </a:r>
            <a:endParaRPr/>
          </a:p>
        </p:txBody>
      </p:sp>
      <p:cxnSp>
        <p:nvCxnSpPr>
          <p:cNvPr id="935" name="Google Shape;935;p50"/>
          <p:cNvCxnSpPr>
            <a:stCxn id="917" idx="3"/>
          </p:cNvCxnSpPr>
          <p:nvPr/>
        </p:nvCxnSpPr>
        <p:spPr>
          <a:xfrm>
            <a:off x="6358863" y="3772574"/>
            <a:ext cx="993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Scientific Thought outline" id="936" name="Google Shape;936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49615" y="2232948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50"/>
          <p:cNvCxnSpPr>
            <a:stCxn id="936" idx="2"/>
          </p:cNvCxnSpPr>
          <p:nvPr/>
        </p:nvCxnSpPr>
        <p:spPr>
          <a:xfrm>
            <a:off x="6806815" y="3147348"/>
            <a:ext cx="0" cy="625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38" name="Google Shape;938;p50"/>
          <p:cNvSpPr txBox="1"/>
          <p:nvPr/>
        </p:nvSpPr>
        <p:spPr>
          <a:xfrm>
            <a:off x="6594031" y="1816527"/>
            <a:ext cx="149115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 Experts/Ontologists </a:t>
            </a:r>
            <a:endParaRPr/>
          </a:p>
        </p:txBody>
      </p:sp>
      <p:sp>
        <p:nvSpPr>
          <p:cNvPr id="939" name="Google Shape;939;p50"/>
          <p:cNvSpPr/>
          <p:nvPr/>
        </p:nvSpPr>
        <p:spPr>
          <a:xfrm>
            <a:off x="9606454" y="1588057"/>
            <a:ext cx="2239181" cy="72001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Recommendations</a:t>
            </a:r>
            <a:endParaRPr/>
          </a:p>
        </p:txBody>
      </p:sp>
      <p:sp>
        <p:nvSpPr>
          <p:cNvPr id="940" name="Google Shape;940;p50"/>
          <p:cNvSpPr/>
          <p:nvPr/>
        </p:nvSpPr>
        <p:spPr>
          <a:xfrm>
            <a:off x="9816672" y="3469449"/>
            <a:ext cx="2123070" cy="72001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Automated Laboratories</a:t>
            </a:r>
            <a:endParaRPr/>
          </a:p>
        </p:txBody>
      </p:sp>
      <p:sp>
        <p:nvSpPr>
          <p:cNvPr id="941" name="Google Shape;941;p50"/>
          <p:cNvSpPr/>
          <p:nvPr/>
        </p:nvSpPr>
        <p:spPr>
          <a:xfrm>
            <a:off x="9722565" y="5325732"/>
            <a:ext cx="2123070" cy="72001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Knowledge Discovery</a:t>
            </a:r>
            <a:endParaRPr/>
          </a:p>
        </p:txBody>
      </p:sp>
      <p:cxnSp>
        <p:nvCxnSpPr>
          <p:cNvPr id="942" name="Google Shape;942;p50"/>
          <p:cNvCxnSpPr/>
          <p:nvPr/>
        </p:nvCxnSpPr>
        <p:spPr>
          <a:xfrm flipH="1" rot="10800000">
            <a:off x="8911457" y="1948067"/>
            <a:ext cx="622919" cy="16097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43" name="Google Shape;943;p50"/>
          <p:cNvCxnSpPr>
            <a:endCxn id="940" idx="1"/>
          </p:cNvCxnSpPr>
          <p:nvPr/>
        </p:nvCxnSpPr>
        <p:spPr>
          <a:xfrm>
            <a:off x="9008772" y="3635957"/>
            <a:ext cx="807900" cy="19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44" name="Google Shape;944;p50"/>
          <p:cNvCxnSpPr/>
          <p:nvPr/>
        </p:nvCxnSpPr>
        <p:spPr>
          <a:xfrm>
            <a:off x="8911457" y="3873417"/>
            <a:ext cx="807815" cy="145231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45" name="Google Shape;945;p50"/>
          <p:cNvSpPr/>
          <p:nvPr/>
        </p:nvSpPr>
        <p:spPr>
          <a:xfrm>
            <a:off x="5602014" y="6086975"/>
            <a:ext cx="5276193" cy="515007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50"/>
          <p:cNvSpPr/>
          <p:nvPr/>
        </p:nvSpPr>
        <p:spPr>
          <a:xfrm flipH="1">
            <a:off x="5364924" y="913400"/>
            <a:ext cx="5601909" cy="61696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50"/>
          <p:cNvSpPr/>
          <p:nvPr/>
        </p:nvSpPr>
        <p:spPr>
          <a:xfrm rot="5400000">
            <a:off x="3021334" y="-1675312"/>
            <a:ext cx="186272" cy="459414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50"/>
          <p:cNvSpPr txBox="1"/>
          <p:nvPr/>
        </p:nvSpPr>
        <p:spPr>
          <a:xfrm>
            <a:off x="936171" y="176294"/>
            <a:ext cx="37388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Infrastructure - Informatics</a:t>
            </a:r>
            <a:endParaRPr/>
          </a:p>
        </p:txBody>
      </p:sp>
      <p:sp>
        <p:nvSpPr>
          <p:cNvPr id="949" name="Google Shape;949;p50"/>
          <p:cNvSpPr txBox="1"/>
          <p:nvPr/>
        </p:nvSpPr>
        <p:spPr>
          <a:xfrm>
            <a:off x="6695977" y="1171753"/>
            <a:ext cx="25280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Infrastructure</a:t>
            </a:r>
            <a:endParaRPr/>
          </a:p>
        </p:txBody>
      </p:sp>
      <p:sp>
        <p:nvSpPr>
          <p:cNvPr id="950" name="Google Shape;950;p50"/>
          <p:cNvSpPr/>
          <p:nvPr/>
        </p:nvSpPr>
        <p:spPr>
          <a:xfrm rot="5400000">
            <a:off x="7183130" y="-170807"/>
            <a:ext cx="224828" cy="157928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50"/>
          <p:cNvSpPr txBox="1"/>
          <p:nvPr/>
        </p:nvSpPr>
        <p:spPr>
          <a:xfrm>
            <a:off x="5606985" y="138697"/>
            <a:ext cx="29276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 Infrastructure</a:t>
            </a:r>
            <a:endParaRPr/>
          </a:p>
        </p:txBody>
      </p:sp>
      <p:sp>
        <p:nvSpPr>
          <p:cNvPr id="952" name="Google Shape;952;p50"/>
          <p:cNvSpPr/>
          <p:nvPr/>
        </p:nvSpPr>
        <p:spPr>
          <a:xfrm rot="5400000">
            <a:off x="10472545" y="-166011"/>
            <a:ext cx="224828" cy="157928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50"/>
          <p:cNvSpPr txBox="1"/>
          <p:nvPr/>
        </p:nvSpPr>
        <p:spPr>
          <a:xfrm>
            <a:off x="9008857" y="186505"/>
            <a:ext cx="31831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Lab-of-the-future applications</a:t>
            </a:r>
            <a:endParaRPr/>
          </a:p>
        </p:txBody>
      </p:sp>
      <p:sp>
        <p:nvSpPr>
          <p:cNvPr id="954" name="Google Shape;954;p50"/>
          <p:cNvSpPr/>
          <p:nvPr/>
        </p:nvSpPr>
        <p:spPr>
          <a:xfrm>
            <a:off x="9932265" y="4378441"/>
            <a:ext cx="2123070" cy="72001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Knowledge Dissemination</a:t>
            </a:r>
            <a:endParaRPr/>
          </a:p>
        </p:txBody>
      </p:sp>
      <p:cxnSp>
        <p:nvCxnSpPr>
          <p:cNvPr id="955" name="Google Shape;955;p50"/>
          <p:cNvCxnSpPr/>
          <p:nvPr/>
        </p:nvCxnSpPr>
        <p:spPr>
          <a:xfrm>
            <a:off x="9008857" y="3772574"/>
            <a:ext cx="896434" cy="72001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56" name="Google Shape;956;p50"/>
          <p:cNvSpPr/>
          <p:nvPr/>
        </p:nvSpPr>
        <p:spPr>
          <a:xfrm>
            <a:off x="833335" y="821033"/>
            <a:ext cx="2528056" cy="57272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Extend Across Org Boundaries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"/>
          <p:cNvSpPr txBox="1"/>
          <p:nvPr>
            <p:ph type="ctrTitle"/>
          </p:nvPr>
        </p:nvSpPr>
        <p:spPr>
          <a:xfrm>
            <a:off x="538475" y="1010172"/>
            <a:ext cx="10550100" cy="153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/>
              <a:t>NIST mission is to promote U.S. innovation and industrial competitiveness by advancing measurement science, standards, and technology in ways that enhance economic security and improve our quality of life.</a:t>
            </a:r>
            <a:br>
              <a:rPr lang="en-US" sz="2000"/>
            </a:br>
            <a:endParaRPr sz="2000"/>
          </a:p>
        </p:txBody>
      </p:sp>
      <p:sp>
        <p:nvSpPr>
          <p:cNvPr id="466" name="Google Shape;466;p3"/>
          <p:cNvSpPr/>
          <p:nvPr/>
        </p:nvSpPr>
        <p:spPr>
          <a:xfrm rot="-5400000">
            <a:off x="5831613" y="-199514"/>
            <a:ext cx="822960" cy="6725805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2E48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"/>
          <p:cNvSpPr txBox="1"/>
          <p:nvPr/>
        </p:nvSpPr>
        <p:spPr>
          <a:xfrm>
            <a:off x="2988937" y="2767666"/>
            <a:ext cx="6622604" cy="8192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measurement science </a:t>
            </a:r>
            <a:endParaRPr/>
          </a:p>
          <a:p>
            <a: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Creating the experimental and theoretical tools – methods, metrics, instruments, and data – that enable innovation</a:t>
            </a:r>
            <a:endParaRPr b="1" i="0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"/>
          <p:cNvSpPr/>
          <p:nvPr/>
        </p:nvSpPr>
        <p:spPr>
          <a:xfrm rot="-5400000">
            <a:off x="5826068" y="742046"/>
            <a:ext cx="822960" cy="6725805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64C4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"/>
          <p:cNvSpPr txBox="1"/>
          <p:nvPr/>
        </p:nvSpPr>
        <p:spPr>
          <a:xfrm>
            <a:off x="2983392" y="3712027"/>
            <a:ext cx="6622604" cy="8039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standards</a:t>
            </a:r>
            <a:r>
              <a:rPr b="1" i="0" lang="en-US" sz="1600">
                <a:solidFill>
                  <a:srgbClr val="64C4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Disseminating physical standards and providing technical expertise to documentary standards that enable comparison, ensure interoperability, and support commerce</a:t>
            </a:r>
            <a:endParaRPr b="1" i="0" sz="1400">
              <a:solidFill>
                <a:srgbClr val="64C4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"/>
          <p:cNvSpPr/>
          <p:nvPr/>
        </p:nvSpPr>
        <p:spPr>
          <a:xfrm rot="-5400000">
            <a:off x="5820523" y="1673482"/>
            <a:ext cx="822960" cy="6725805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638C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"/>
          <p:cNvSpPr txBox="1"/>
          <p:nvPr/>
        </p:nvSpPr>
        <p:spPr>
          <a:xfrm>
            <a:off x="2977847" y="4629858"/>
            <a:ext cx="6622604" cy="8158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technology </a:t>
            </a:r>
            <a:endParaRPr/>
          </a:p>
          <a:p>
            <a: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Driving innovation through knowledge dissemination and public-private partnerships that bridge the gap between discovery and the marketplace</a:t>
            </a:r>
            <a:endParaRPr b="1" i="0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"/>
          <p:cNvSpPr/>
          <p:nvPr/>
        </p:nvSpPr>
        <p:spPr>
          <a:xfrm>
            <a:off x="2029641" y="2679067"/>
            <a:ext cx="960120" cy="96012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"/>
          <p:cNvSpPr/>
          <p:nvPr/>
        </p:nvSpPr>
        <p:spPr>
          <a:xfrm>
            <a:off x="2687512" y="2775651"/>
            <a:ext cx="108373" cy="108373"/>
          </a:xfrm>
          <a:prstGeom prst="ellipse">
            <a:avLst/>
          </a:prstGeom>
          <a:solidFill>
            <a:srgbClr val="638C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"/>
          <p:cNvSpPr/>
          <p:nvPr/>
        </p:nvSpPr>
        <p:spPr>
          <a:xfrm>
            <a:off x="2230495" y="3439693"/>
            <a:ext cx="108373" cy="108373"/>
          </a:xfrm>
          <a:prstGeom prst="ellipse">
            <a:avLst/>
          </a:prstGeom>
          <a:solidFill>
            <a:srgbClr val="64C4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3"/>
          <p:cNvGrpSpPr/>
          <p:nvPr/>
        </p:nvGrpSpPr>
        <p:grpSpPr>
          <a:xfrm rot="3427041">
            <a:off x="1875237" y="3467603"/>
            <a:ext cx="1268927" cy="1269301"/>
            <a:chOff x="-1684062" y="2418304"/>
            <a:chExt cx="1268927" cy="1269301"/>
          </a:xfrm>
        </p:grpSpPr>
        <p:sp>
          <p:nvSpPr>
            <p:cNvPr id="476" name="Google Shape;476;p3"/>
            <p:cNvSpPr/>
            <p:nvPr/>
          </p:nvSpPr>
          <p:spPr>
            <a:xfrm>
              <a:off x="-1529658" y="2572894"/>
              <a:ext cx="960120" cy="9601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7" name="Google Shape;477;p3"/>
            <p:cNvGrpSpPr/>
            <p:nvPr/>
          </p:nvGrpSpPr>
          <p:grpSpPr>
            <a:xfrm>
              <a:off x="-1684062" y="2418304"/>
              <a:ext cx="1268927" cy="1269301"/>
              <a:chOff x="78111" y="1047393"/>
              <a:chExt cx="3426102" cy="3427110"/>
            </a:xfrm>
          </p:grpSpPr>
          <p:grpSp>
            <p:nvGrpSpPr>
              <p:cNvPr id="478" name="Google Shape;478;p3"/>
              <p:cNvGrpSpPr/>
              <p:nvPr/>
            </p:nvGrpSpPr>
            <p:grpSpPr>
              <a:xfrm>
                <a:off x="78111" y="1047393"/>
                <a:ext cx="3426102" cy="3427110"/>
                <a:chOff x="-170825" y="798960"/>
                <a:chExt cx="5208098" cy="5204137"/>
              </a:xfrm>
            </p:grpSpPr>
            <p:sp>
              <p:nvSpPr>
                <p:cNvPr id="479" name="Google Shape;479;p3"/>
                <p:cNvSpPr/>
                <p:nvPr/>
              </p:nvSpPr>
              <p:spPr>
                <a:xfrm rot="7438658">
                  <a:off x="560685" y="1526510"/>
                  <a:ext cx="3749041" cy="3749038"/>
                </a:xfrm>
                <a:prstGeom prst="blockArc">
                  <a:avLst>
                    <a:gd fmla="val 10800000" name="adj1"/>
                    <a:gd fmla="val 0" name="adj2"/>
                    <a:gd fmla="val 11985" name="adj3"/>
                  </a:avLst>
                </a:prstGeom>
                <a:solidFill>
                  <a:srgbClr val="638CA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3"/>
                <p:cNvSpPr/>
                <p:nvPr/>
              </p:nvSpPr>
              <p:spPr>
                <a:xfrm>
                  <a:off x="1196807" y="2166589"/>
                  <a:ext cx="2468880" cy="2468881"/>
                </a:xfrm>
                <a:prstGeom prst="ellipse">
                  <a:avLst/>
                </a:prstGeom>
                <a:solidFill>
                  <a:srgbClr val="2E485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3"/>
                <p:cNvSpPr/>
                <p:nvPr/>
              </p:nvSpPr>
              <p:spPr>
                <a:xfrm rot="-3361342">
                  <a:off x="556722" y="1526509"/>
                  <a:ext cx="3749041" cy="3749038"/>
                </a:xfrm>
                <a:prstGeom prst="blockArc">
                  <a:avLst>
                    <a:gd fmla="val 10800000" name="adj1"/>
                    <a:gd fmla="val 0" name="adj2"/>
                    <a:gd fmla="val 11985" name="adj3"/>
                  </a:avLst>
                </a:prstGeom>
                <a:solidFill>
                  <a:srgbClr val="64C4A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82" name="Google Shape;482;p3"/>
              <p:cNvSpPr/>
              <p:nvPr/>
            </p:nvSpPr>
            <p:spPr>
              <a:xfrm>
                <a:off x="2271252" y="1725563"/>
                <a:ext cx="292607" cy="292607"/>
              </a:xfrm>
              <a:prstGeom prst="ellipse">
                <a:avLst/>
              </a:prstGeom>
              <a:solidFill>
                <a:srgbClr val="638CA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037304" y="3518475"/>
                <a:ext cx="292607" cy="292607"/>
              </a:xfrm>
              <a:prstGeom prst="ellipse">
                <a:avLst/>
              </a:prstGeom>
              <a:solidFill>
                <a:srgbClr val="64C4A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4" name="Google Shape;484;p3"/>
          <p:cNvGrpSpPr/>
          <p:nvPr/>
        </p:nvGrpSpPr>
        <p:grpSpPr>
          <a:xfrm rot="-7245905">
            <a:off x="1875238" y="4410730"/>
            <a:ext cx="1268927" cy="1269301"/>
            <a:chOff x="-1684061" y="2418303"/>
            <a:chExt cx="1268927" cy="1269301"/>
          </a:xfrm>
        </p:grpSpPr>
        <p:sp>
          <p:nvSpPr>
            <p:cNvPr id="485" name="Google Shape;485;p3"/>
            <p:cNvSpPr/>
            <p:nvPr/>
          </p:nvSpPr>
          <p:spPr>
            <a:xfrm>
              <a:off x="-1529658" y="2572894"/>
              <a:ext cx="960120" cy="9601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6" name="Google Shape;486;p3"/>
            <p:cNvGrpSpPr/>
            <p:nvPr/>
          </p:nvGrpSpPr>
          <p:grpSpPr>
            <a:xfrm>
              <a:off x="-1684061" y="2418303"/>
              <a:ext cx="1268927" cy="1269301"/>
              <a:chOff x="78113" y="1047392"/>
              <a:chExt cx="3426102" cy="3427114"/>
            </a:xfrm>
          </p:grpSpPr>
          <p:grpSp>
            <p:nvGrpSpPr>
              <p:cNvPr id="487" name="Google Shape;487;p3"/>
              <p:cNvGrpSpPr/>
              <p:nvPr/>
            </p:nvGrpSpPr>
            <p:grpSpPr>
              <a:xfrm>
                <a:off x="78113" y="1047392"/>
                <a:ext cx="3426102" cy="3427114"/>
                <a:chOff x="-170824" y="798961"/>
                <a:chExt cx="5208099" cy="5204137"/>
              </a:xfrm>
            </p:grpSpPr>
            <p:sp>
              <p:nvSpPr>
                <p:cNvPr id="488" name="Google Shape;488;p3"/>
                <p:cNvSpPr/>
                <p:nvPr/>
              </p:nvSpPr>
              <p:spPr>
                <a:xfrm rot="7438658">
                  <a:off x="560687" y="1526509"/>
                  <a:ext cx="3749040" cy="3749040"/>
                </a:xfrm>
                <a:prstGeom prst="blockArc">
                  <a:avLst>
                    <a:gd fmla="val 10800000" name="adj1"/>
                    <a:gd fmla="val 0" name="adj2"/>
                    <a:gd fmla="val 11985" name="adj3"/>
                  </a:avLst>
                </a:prstGeom>
                <a:solidFill>
                  <a:srgbClr val="638CA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3"/>
                <p:cNvSpPr/>
                <p:nvPr/>
              </p:nvSpPr>
              <p:spPr>
                <a:xfrm>
                  <a:off x="1196804" y="2166589"/>
                  <a:ext cx="2468880" cy="2468880"/>
                </a:xfrm>
                <a:prstGeom prst="ellipse">
                  <a:avLst/>
                </a:prstGeom>
                <a:solidFill>
                  <a:srgbClr val="2E485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3"/>
                <p:cNvSpPr/>
                <p:nvPr/>
              </p:nvSpPr>
              <p:spPr>
                <a:xfrm rot="-3361342">
                  <a:off x="556724" y="1526510"/>
                  <a:ext cx="3749040" cy="3749040"/>
                </a:xfrm>
                <a:prstGeom prst="blockArc">
                  <a:avLst>
                    <a:gd fmla="val 10800000" name="adj1"/>
                    <a:gd fmla="val 0" name="adj2"/>
                    <a:gd fmla="val 11985" name="adj3"/>
                  </a:avLst>
                </a:prstGeom>
                <a:solidFill>
                  <a:srgbClr val="64C4A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91" name="Google Shape;491;p3"/>
              <p:cNvSpPr/>
              <p:nvPr/>
            </p:nvSpPr>
            <p:spPr>
              <a:xfrm>
                <a:off x="2271252" y="1725562"/>
                <a:ext cx="292608" cy="292608"/>
              </a:xfrm>
              <a:prstGeom prst="ellipse">
                <a:avLst/>
              </a:prstGeom>
              <a:solidFill>
                <a:srgbClr val="638CA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037304" y="3518475"/>
                <a:ext cx="292608" cy="292608"/>
              </a:xfrm>
              <a:prstGeom prst="ellipse">
                <a:avLst/>
              </a:prstGeom>
              <a:solidFill>
                <a:srgbClr val="64C4A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3" name="Google Shape;493;p3"/>
          <p:cNvSpPr/>
          <p:nvPr/>
        </p:nvSpPr>
        <p:spPr>
          <a:xfrm>
            <a:off x="2207949" y="2857375"/>
            <a:ext cx="603504" cy="603504"/>
          </a:xfrm>
          <a:prstGeom prst="ellipse">
            <a:avLst/>
          </a:prstGeom>
          <a:solidFill>
            <a:srgbClr val="2E48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"/>
          <p:cNvSpPr txBox="1"/>
          <p:nvPr/>
        </p:nvSpPr>
        <p:spPr>
          <a:xfrm>
            <a:off x="2067741" y="5638801"/>
            <a:ext cx="2443100" cy="281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51"/>
          <p:cNvSpPr txBox="1"/>
          <p:nvPr>
            <p:ph type="title"/>
          </p:nvPr>
        </p:nvSpPr>
        <p:spPr>
          <a:xfrm>
            <a:off x="574040" y="-220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So where do we go from here?</a:t>
            </a:r>
            <a:endParaRPr/>
          </a:p>
        </p:txBody>
      </p:sp>
      <p:sp>
        <p:nvSpPr>
          <p:cNvPr id="962" name="Google Shape;962;p51"/>
          <p:cNvSpPr txBox="1"/>
          <p:nvPr>
            <p:ph idx="1" type="body"/>
          </p:nvPr>
        </p:nvSpPr>
        <p:spPr>
          <a:xfrm>
            <a:off x="719253" y="1303529"/>
            <a:ext cx="11157061" cy="53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000"/>
              <a:t>We clearly are past the tipping point for data driven science, “</a:t>
            </a:r>
            <a:r>
              <a:rPr i="1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b="0" i="1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need the way of thinking we have in physics to study machine learning</a:t>
            </a:r>
            <a:r>
              <a:rPr b="0" i="0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Data intensive systems engineering and machine learning go hand in hand</a:t>
            </a:r>
            <a:endParaRPr/>
          </a:p>
          <a:p>
            <a:pPr indent="-236537" lvl="1" marL="69373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For example, the Protein Data Bank = transferring intuitions from years of expertise into machine learning </a:t>
            </a:r>
            <a:endParaRPr/>
          </a:p>
          <a:p>
            <a:pPr indent="-236537" lvl="1" marL="69373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Nature News Article </a:t>
            </a:r>
            <a:r>
              <a:rPr b="0" i="0" lang="en-US" sz="19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By </a:t>
            </a:r>
            <a:r>
              <a:rPr lang="en-US" sz="1900" u="sng">
                <a:solidFill>
                  <a:srgbClr val="006699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Davide Castelvecchi</a:t>
            </a:r>
            <a:r>
              <a:rPr lang="en-US" sz="1900"/>
              <a:t>, </a:t>
            </a:r>
            <a:r>
              <a:rPr lang="en-US" sz="1900" u="sng">
                <a:solidFill>
                  <a:srgbClr val="006699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Ewen Callaway</a:t>
            </a:r>
            <a:r>
              <a:rPr lang="en-US" sz="1900"/>
              <a:t> &amp; </a:t>
            </a:r>
            <a:r>
              <a:rPr lang="en-US" sz="1900" u="sng">
                <a:solidFill>
                  <a:srgbClr val="00669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Diana Kwon</a:t>
            </a:r>
            <a:r>
              <a:rPr lang="en-US" sz="1900"/>
              <a:t> “</a:t>
            </a:r>
            <a:r>
              <a:rPr b="1" i="0" lang="en-US" sz="19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AI comes to the Nobels: double win sparks debate about scientific fields”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Arial"/>
              <a:buChar char="•"/>
            </a:pPr>
            <a:r>
              <a:rPr i="0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Information exchange in distributed architectures – </a:t>
            </a:r>
            <a:r>
              <a:rPr i="1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trusted protocols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Arial"/>
              <a:buChar char="•"/>
            </a:pPr>
            <a:r>
              <a:rPr b="0" i="0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Characterization of ML/DL at larger scale &amp; complexity</a:t>
            </a:r>
            <a:endParaRPr i="1" sz="26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Arial"/>
              <a:buChar char="•"/>
            </a:pPr>
            <a:r>
              <a:rPr i="0" lang="en-US" sz="3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Semantic development – data driven ontology</a:t>
            </a:r>
            <a:endParaRPr/>
          </a:p>
          <a:p>
            <a:pPr indent="-236537" lvl="1" marL="69373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Arial"/>
              <a:buChar char="•"/>
            </a:pPr>
            <a:r>
              <a:rPr i="0" lang="en-US" sz="19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Synthesis across algorithmic,  human and data science experts</a:t>
            </a:r>
            <a:endParaRPr/>
          </a:p>
          <a:p>
            <a:pPr indent="-38163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000"/>
              <a:t>Embrace what the re-imagined Data Intensive science has to offer our community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Cross cutting science,   big problem science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Dynamic data modeling and structuring vs. decades of debate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Standards and pattern determinism – OOMs reduced timescales</a:t>
            </a:r>
            <a:endParaRPr/>
          </a:p>
          <a:p>
            <a:pPr indent="-30607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-30607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53"/>
          <p:cNvSpPr txBox="1"/>
          <p:nvPr>
            <p:ph type="title"/>
          </p:nvPr>
        </p:nvSpPr>
        <p:spPr>
          <a:xfrm>
            <a:off x="497840" y="12538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Thank You!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"/>
          <p:cNvSpPr txBox="1"/>
          <p:nvPr/>
        </p:nvSpPr>
        <p:spPr>
          <a:xfrm>
            <a:off x="233680" y="1290320"/>
            <a:ext cx="115518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WHAT WE(NIST) DO ??</a:t>
            </a:r>
            <a:endParaRPr b="1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Metrology Institute (NMI) for US Dept of Commerce,  a government bureau since 1901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is industry-focused, providing extensive ties to companies, consortia and associations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 non-regulatory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doesn’t make (but can inform) policy, allowing open discussions with stakeholders – neutrality is a core concept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Multidisciplinary research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Fundamental science with deep technical excellence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Measurement Services:  materials,  data,  calibration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facilities, investigations, consortium,  Centers of Excellence,  manufacturing partnerships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Domain expertise:  disaster, construction, forensics, greenhouse gas, circular economy,...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Critical Emerging Technology (CET)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 Quantum, Semiconductors, Bioeconomy,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 IoT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Currently overseeing </a:t>
            </a:r>
            <a:r>
              <a:rPr b="1" i="1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Chips R&amp;D 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part of the CHIPS &amp; Science Act</a:t>
            </a:r>
            <a:endParaRPr/>
          </a:p>
        </p:txBody>
      </p:sp>
      <p:sp>
        <p:nvSpPr>
          <p:cNvPr id="500" name="Google Shape;500;p4"/>
          <p:cNvSpPr txBox="1"/>
          <p:nvPr/>
        </p:nvSpPr>
        <p:spPr>
          <a:xfrm>
            <a:off x="233685" y="6346585"/>
            <a:ext cx="61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Metrology = Science of measurement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60" y="1718386"/>
            <a:ext cx="4927600" cy="371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6880" y="2295470"/>
            <a:ext cx="6043913" cy="23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"/>
          <p:cNvSpPr txBox="1"/>
          <p:nvPr/>
        </p:nvSpPr>
        <p:spPr>
          <a:xfrm>
            <a:off x="1526700" y="5689614"/>
            <a:ext cx="913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The basis for trusted measurements around the globe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"/>
          <p:cNvSpPr txBox="1"/>
          <p:nvPr/>
        </p:nvSpPr>
        <p:spPr>
          <a:xfrm>
            <a:off x="673450" y="1066300"/>
            <a:ext cx="9675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NIST defines and maintains measurements standards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"/>
          <p:cNvSpPr txBox="1"/>
          <p:nvPr/>
        </p:nvSpPr>
        <p:spPr>
          <a:xfrm>
            <a:off x="609600" y="978846"/>
            <a:ext cx="102702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NIST Organization :: RDCO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NIST Associate Director of Laboratory Programs (ADLP)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responsible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fo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r …</a:t>
            </a:r>
            <a:endParaRPr/>
          </a:p>
        </p:txBody>
      </p:sp>
      <p:pic>
        <p:nvPicPr>
          <p:cNvPr id="514" name="Google Shape;5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2766" y="2545765"/>
            <a:ext cx="10965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5" name="Google Shape;51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9121" y="2545340"/>
            <a:ext cx="11073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alse color SEM showing electrical testing of a carbon nanotube bundle using the nanoscale-positioning in-situ probe system. " id="516" name="Google Shape;516;p6"/>
          <p:cNvPicPr preferRelativeResize="0"/>
          <p:nvPr/>
        </p:nvPicPr>
        <p:blipFill rotWithShape="1">
          <a:blip r:embed="rId5">
            <a:alphaModFix/>
          </a:blip>
          <a:srcRect b="0" l="0" r="0" t="-379"/>
          <a:stretch/>
        </p:blipFill>
        <p:spPr>
          <a:xfrm>
            <a:off x="7442548" y="2545340"/>
            <a:ext cx="11049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iffraction data" id="517" name="Google Shape;51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25540" y="2545340"/>
            <a:ext cx="11100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www.corbettreport.com/wp-content/uploads/2015/05/internet-02.jpg" id="518" name="Google Shape;51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87663" y="2545340"/>
            <a:ext cx="10935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JILA instrument" id="519" name="Google Shape;519;p6"/>
          <p:cNvPicPr preferRelativeResize="0"/>
          <p:nvPr/>
        </p:nvPicPr>
        <p:blipFill rotWithShape="1">
          <a:blip r:embed="rId8">
            <a:alphaModFix/>
          </a:blip>
          <a:srcRect b="0" l="0" r="-1" t="0"/>
          <a:stretch/>
        </p:blipFill>
        <p:spPr>
          <a:xfrm>
            <a:off x="2717759" y="2545340"/>
            <a:ext cx="10956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NA sequencing" id="520" name="Google Shape;520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00036" y="2545765"/>
            <a:ext cx="1096800" cy="10974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1" name="Google Shape;521;p6"/>
          <p:cNvSpPr txBox="1"/>
          <p:nvPr/>
        </p:nvSpPr>
        <p:spPr>
          <a:xfrm>
            <a:off x="422352" y="1804579"/>
            <a:ext cx="1056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 Laboratory Offices:   Research Protections, Security, Special Programs,  </a:t>
            </a:r>
            <a:r>
              <a:rPr b="1"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RDCO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 Standards Coordination  </a:t>
            </a:r>
            <a:endParaRPr/>
          </a:p>
        </p:txBody>
      </p:sp>
      <p:sp>
        <p:nvSpPr>
          <p:cNvPr id="522" name="Google Shape;522;p6"/>
          <p:cNvSpPr/>
          <p:nvPr/>
        </p:nvSpPr>
        <p:spPr>
          <a:xfrm rot="5400000">
            <a:off x="5466405" y="-1732795"/>
            <a:ext cx="186300" cy="81801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3" name="Google Shape;523;p6"/>
          <p:cNvGrpSpPr/>
          <p:nvPr/>
        </p:nvGrpSpPr>
        <p:grpSpPr>
          <a:xfrm>
            <a:off x="1413344" y="3664641"/>
            <a:ext cx="8446202" cy="2968222"/>
            <a:chOff x="198327" y="2177556"/>
            <a:chExt cx="7467906" cy="2624423"/>
          </a:xfrm>
        </p:grpSpPr>
        <p:sp>
          <p:nvSpPr>
            <p:cNvPr id="524" name="Google Shape;524;p6"/>
            <p:cNvSpPr/>
            <p:nvPr/>
          </p:nvSpPr>
          <p:spPr>
            <a:xfrm>
              <a:off x="295666" y="2177556"/>
              <a:ext cx="983350" cy="1382054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64C4AC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Material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Measurement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Laboratory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1362297" y="2198286"/>
              <a:ext cx="986382" cy="1367657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64C4AC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Physical Measurement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Laboratory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2440947" y="2194880"/>
              <a:ext cx="945529" cy="137447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2083B6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Engineering Laboratory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465121" y="2205485"/>
              <a:ext cx="945529" cy="1353261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2083B6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Information Technology Laboratory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5556023" y="2194876"/>
              <a:ext cx="945529" cy="137447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2E4859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Center for Nanoscale Science and Technology</a:t>
              </a: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580197" y="2198283"/>
              <a:ext cx="945529" cy="1367657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2E4859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NIST Center for Neutron Research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0" name="Google Shape;530;p6"/>
            <p:cNvGrpSpPr/>
            <p:nvPr/>
          </p:nvGrpSpPr>
          <p:grpSpPr>
            <a:xfrm>
              <a:off x="198327" y="3631523"/>
              <a:ext cx="2208216" cy="1142477"/>
              <a:chOff x="141796" y="3880746"/>
              <a:chExt cx="2679539" cy="1380587"/>
            </a:xfrm>
          </p:grpSpPr>
          <p:sp>
            <p:nvSpPr>
              <p:cNvPr id="531" name="Google Shape;531;p6"/>
              <p:cNvSpPr txBox="1"/>
              <p:nvPr/>
            </p:nvSpPr>
            <p:spPr>
              <a:xfrm>
                <a:off x="141796" y="4399844"/>
                <a:ext cx="2679539" cy="8614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8595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Driving innovation through 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8595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Measurement Science and Standards</a:t>
                </a:r>
                <a:endParaRPr sz="140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259911" y="3880746"/>
                <a:ext cx="2491210" cy="477769"/>
              </a:xfrm>
              <a:prstGeom prst="rect">
                <a:avLst/>
              </a:prstGeom>
              <a:solidFill>
                <a:srgbClr val="64C4AC"/>
              </a:solidFill>
              <a:ln>
                <a:noFill/>
              </a:ln>
              <a:effectLst>
                <a:outerShdw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Metrology Laboratories</a:t>
                </a:r>
                <a:endParaRPr/>
              </a:p>
            </p:txBody>
          </p:sp>
        </p:grpSp>
        <p:grpSp>
          <p:nvGrpSpPr>
            <p:cNvPr id="533" name="Google Shape;533;p6"/>
            <p:cNvGrpSpPr/>
            <p:nvPr/>
          </p:nvGrpSpPr>
          <p:grpSpPr>
            <a:xfrm>
              <a:off x="2440947" y="3631524"/>
              <a:ext cx="3036429" cy="1142478"/>
              <a:chOff x="2858670" y="3880746"/>
              <a:chExt cx="3752313" cy="1380587"/>
            </a:xfrm>
          </p:grpSpPr>
          <p:sp>
            <p:nvSpPr>
              <p:cNvPr id="534" name="Google Shape;534;p6"/>
              <p:cNvSpPr txBox="1"/>
              <p:nvPr/>
            </p:nvSpPr>
            <p:spPr>
              <a:xfrm>
                <a:off x="3166058" y="4401348"/>
                <a:ext cx="3137537" cy="8599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8595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Accelerating the adoption and deployment of advanced technology solutions</a:t>
                </a:r>
                <a:endParaRPr/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>
                <a:off x="2858670" y="3880746"/>
                <a:ext cx="3752313" cy="477769"/>
              </a:xfrm>
              <a:prstGeom prst="rect">
                <a:avLst/>
              </a:prstGeom>
              <a:solidFill>
                <a:srgbClr val="2083B6"/>
              </a:solidFill>
              <a:ln>
                <a:noFill/>
              </a:ln>
              <a:effectLst>
                <a:outerShdw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Technology Laboratories</a:t>
                </a:r>
                <a:endParaRPr/>
              </a:p>
            </p:txBody>
          </p:sp>
        </p:grpSp>
        <p:grpSp>
          <p:nvGrpSpPr>
            <p:cNvPr id="536" name="Google Shape;536;p6"/>
            <p:cNvGrpSpPr/>
            <p:nvPr/>
          </p:nvGrpSpPr>
          <p:grpSpPr>
            <a:xfrm>
              <a:off x="5477378" y="3631525"/>
              <a:ext cx="2188855" cy="1170454"/>
              <a:chOff x="6564520" y="3880746"/>
              <a:chExt cx="2671451" cy="1414394"/>
            </a:xfrm>
          </p:grpSpPr>
          <p:sp>
            <p:nvSpPr>
              <p:cNvPr id="537" name="Google Shape;537;p6"/>
              <p:cNvSpPr txBox="1"/>
              <p:nvPr/>
            </p:nvSpPr>
            <p:spPr>
              <a:xfrm>
                <a:off x="6564520" y="4433651"/>
                <a:ext cx="2671451" cy="8614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8595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Providing world class, unique, and cutting-edge research facilities</a:t>
                </a:r>
                <a:endParaRPr sz="140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6"/>
              <p:cNvSpPr/>
              <p:nvPr/>
            </p:nvSpPr>
            <p:spPr>
              <a:xfrm>
                <a:off x="6660505" y="3880746"/>
                <a:ext cx="2403981" cy="477768"/>
              </a:xfrm>
              <a:prstGeom prst="rect">
                <a:avLst/>
              </a:prstGeom>
              <a:solidFill>
                <a:srgbClr val="2E4859"/>
              </a:solidFill>
              <a:ln>
                <a:noFill/>
              </a:ln>
              <a:effectLst>
                <a:outerShdw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National User Facilities</a:t>
                </a:r>
                <a:endParaRPr/>
              </a:p>
            </p:txBody>
          </p:sp>
        </p:grpSp>
        <p:sp>
          <p:nvSpPr>
            <p:cNvPr id="539" name="Google Shape;539;p6"/>
            <p:cNvSpPr/>
            <p:nvPr/>
          </p:nvSpPr>
          <p:spPr>
            <a:xfrm>
              <a:off x="4489295" y="2219882"/>
              <a:ext cx="988082" cy="1324467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2083B6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Technology Laboratory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0" name="Google Shape;540;p6"/>
          <p:cNvSpPr/>
          <p:nvPr/>
        </p:nvSpPr>
        <p:spPr>
          <a:xfrm>
            <a:off x="7559040" y="1817552"/>
            <a:ext cx="690900" cy="351300"/>
          </a:xfrm>
          <a:prstGeom prst="ellipse">
            <a:avLst/>
          </a:prstGeom>
          <a:noFill/>
          <a:ln cap="flat" cmpd="sng" w="12700">
            <a:solidFill>
              <a:srgbClr val="C4E0B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"/>
          <p:cNvSpPr txBox="1"/>
          <p:nvPr/>
        </p:nvSpPr>
        <p:spPr>
          <a:xfrm>
            <a:off x="208551" y="1703625"/>
            <a:ext cx="7718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are living in a time where data intensive social &amp; physical science … engineering …technology … are intersecting and transforming our understanding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Timelines for research are shrinking from decades to days</a:t>
            </a:r>
            <a:endParaRPr/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Steep commercialization ramps related to data science</a:t>
            </a:r>
            <a:endParaRPr/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challenging normative practice</a:t>
            </a:r>
            <a:endParaRPr/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Complex Integrated Systems – smart, automation, …</a:t>
            </a:r>
            <a:endParaRPr/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Integrity risks and security are concerns</a:t>
            </a:r>
            <a:endParaRPr/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science and innovations are unfolding before us </a:t>
            </a:r>
            <a:endParaRPr/>
          </a:p>
          <a:p>
            <a:pPr indent="-9144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Demand exceeds our resources </a:t>
            </a:r>
            <a:endParaRPr/>
          </a:p>
        </p:txBody>
      </p:sp>
      <p:sp>
        <p:nvSpPr>
          <p:cNvPr id="546" name="Google Shape;546;p7"/>
          <p:cNvSpPr txBox="1"/>
          <p:nvPr/>
        </p:nvSpPr>
        <p:spPr>
          <a:xfrm>
            <a:off x="8033709" y="2182196"/>
            <a:ext cx="4158300" cy="2493600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NIST Research and Data Computing Office (RDCO)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Laboratory governance,  expertise,  and project development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Science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use of Digital Standards &amp; Best Practices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Resources &amp; Communications</a:t>
            </a:r>
            <a:endParaRPr/>
          </a:p>
        </p:txBody>
      </p:sp>
      <p:sp>
        <p:nvSpPr>
          <p:cNvPr id="547" name="Google Shape;547;p7"/>
          <p:cNvSpPr txBox="1"/>
          <p:nvPr/>
        </p:nvSpPr>
        <p:spPr>
          <a:xfrm>
            <a:off x="1500650" y="5455575"/>
            <a:ext cx="87339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Data and Compute Intensive Science impacts our priorities and expands our societal knowledge and needs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7"/>
          <p:cNvSpPr txBox="1"/>
          <p:nvPr/>
        </p:nvSpPr>
        <p:spPr>
          <a:xfrm>
            <a:off x="619750" y="1122675"/>
            <a:ext cx="885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N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IST is realizing scientific data mining (aka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fourth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 paradigm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)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"/>
          <p:cNvSpPr txBox="1"/>
          <p:nvPr/>
        </p:nvSpPr>
        <p:spPr>
          <a:xfrm>
            <a:off x="274320" y="1158240"/>
            <a:ext cx="116841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Recognition early-on,  </a:t>
            </a:r>
            <a:r>
              <a:rPr b="1"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data management</a:t>
            </a:r>
            <a:r>
              <a:rPr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 is a key part of scientific productivity however,  the scientific </a:t>
            </a:r>
            <a:r>
              <a:rPr b="1"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"/>
                  </a:ext>
                </a:extLst>
              </a:rPr>
              <a:t>use cases should drive the data system design </a:t>
            </a:r>
            <a:r>
              <a:rPr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"/>
                  </a:ext>
                </a:extLst>
              </a:rPr>
              <a:t>in concert with the primary goal</a:t>
            </a:r>
            <a:endParaRPr sz="1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	“</a:t>
            </a:r>
            <a:r>
              <a:rPr i="1" lang="en-US" sz="1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e.g., to allow modelers to test their simulations against rigorous, highly controlled additive manufacturing benchmark test data”.  [e.g. </a:t>
            </a:r>
            <a:r>
              <a:rPr lang="en-US" sz="1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“the SZALAY 10 questions approach”]</a:t>
            </a:r>
            <a:endParaRPr sz="2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Required Core Capabilities 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Data file storage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–Public repos, Private repos, Specified release dates, Backups, Archiving (</a:t>
            </a:r>
            <a:r>
              <a:rPr b="1" i="1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manyBs of data!)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Data/Metadata transfers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– Between Groups, Divisions, Laboratories, Campuses, Outside collaborators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Data access requirements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of different collaborators (e.g., universities, DoE labs,  etc.)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User data activities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– Searches, Downloads, Visualization, Analysis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Community support and growth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– Software sharing, Outside data inputs/vetting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Metadata capture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– Many different measurements and data sources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Metadata storage and sharing –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repository solution, architecture, semantics</a:t>
            </a:r>
            <a:endParaRPr/>
          </a:p>
          <a:p>
            <a:pPr indent="-171450" lvl="1" marL="630936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Security Controls – </a:t>
            </a:r>
            <a:r>
              <a:rPr b="0" i="0" lang="en-US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increasingly complex and challenging technology integration</a:t>
            </a:r>
            <a:endParaRPr b="0" i="0" sz="18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NIST will Enable Digital Metrology through Provenance,  Traceability,  Verification and Validation</a:t>
            </a:r>
            <a:endParaRPr b="1" sz="2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8"/>
          <p:cNvSpPr txBox="1"/>
          <p:nvPr/>
        </p:nvSpPr>
        <p:spPr>
          <a:xfrm>
            <a:off x="1011881" y="5487839"/>
            <a:ext cx="8132119" cy="923330"/>
          </a:xfrm>
          <a:prstGeom prst="rect">
            <a:avLst/>
          </a:prstGeom>
          <a:solidFill>
            <a:srgbClr val="5E8A7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the context of the FAIR research data principles: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8"/>
          <p:cNvSpPr txBox="1"/>
          <p:nvPr/>
        </p:nvSpPr>
        <p:spPr>
          <a:xfrm>
            <a:off x="1112117" y="5820068"/>
            <a:ext cx="79351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-US"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indable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♦ </a:t>
            </a:r>
            <a:r>
              <a:rPr b="1" lang="en-US" sz="2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-US"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ccessible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♦ </a:t>
            </a:r>
            <a:r>
              <a:rPr b="1" lang="en-US" sz="2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-US"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nteroperable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♦ </a:t>
            </a:r>
            <a:r>
              <a:rPr b="1" lang="en-US" sz="2400">
                <a:solidFill>
                  <a:srgbClr val="003AFF"/>
                </a:solidFill>
                <a:latin typeface="Cambria"/>
                <a:ea typeface="Cambria"/>
                <a:cs typeface="Cambria"/>
                <a:sym typeface="Cambria"/>
                <a:extLst>
                  <a:ext uri="http://customooxmlschemas.google.com/">
                    <go:slidesCustomData xmlns:go="http://customooxmlschemas.google.com/" textRoundtripDataId="17"/>
                  </a:ext>
                </a:extLst>
              </a:rPr>
              <a:t>R</a:t>
            </a:r>
            <a:r>
              <a:rPr lang="en-US"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eusable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"/>
          <p:cNvSpPr txBox="1"/>
          <p:nvPr/>
        </p:nvSpPr>
        <p:spPr>
          <a:xfrm>
            <a:off x="751849" y="1198875"/>
            <a:ext cx="793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"/>
                  </a:ext>
                </a:extLst>
              </a:rPr>
              <a:t>RDCO maintains its own research computing facilit</a:t>
            </a:r>
            <a:r>
              <a:rPr lang="en-US" sz="2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9"/>
          <p:cNvSpPr txBox="1"/>
          <p:nvPr/>
        </p:nvSpPr>
        <p:spPr>
          <a:xfrm>
            <a:off x="134525" y="2038950"/>
            <a:ext cx="67683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b="1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Provide</a:t>
            </a:r>
            <a:r>
              <a:rPr b="0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 shared computational tools — let researchers focus on the research!​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b="1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Enable</a:t>
            </a:r>
            <a:r>
              <a:rPr b="0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 access to HPC for users at all levels of expertise ​(Upskill and support the NIST research community)​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b="1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Build</a:t>
            </a:r>
            <a:r>
              <a:rPr b="0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 community – retain and share solutions​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b="1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Enable</a:t>
            </a:r>
            <a:r>
              <a:rPr b="0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 incoming researchers to be able to hit the ground running! 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b="1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Increase</a:t>
            </a:r>
            <a:r>
              <a:rPr b="0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 NIST productivity toward core mission​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F2F2F2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 sz="18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9"/>
          <p:cNvSpPr txBox="1"/>
          <p:nvPr/>
        </p:nvSpPr>
        <p:spPr>
          <a:xfrm>
            <a:off x="7285775" y="1859347"/>
            <a:ext cx="4531500" cy="3140100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rgbClr val="C4E0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Traditional HPC system – “Blackbird”:​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15,288 processor cores and 70 TB of RAM spread across 91 “nodes” with a 400 Gb/s interconnect​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200 TB Cluster local storage at 400 Gb/s​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AI/ML System (GPU) – “Redwing”​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32 state-of-the-art GPUs, and 288 processor cores, 8TB of RAM across 4 “nodes” with 400 Gb/s interconnect​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100 TB Cluster local storage at 400 Gb/s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2018-05-08T12:44:50Z</dcterms:created>
  <dc:creator>Sastry, Chandan M. (Fed)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0x010100DB30637CF1084F4584F8AE8BA569DC8C</vt:lpwstr>
  </property>
  <property fmtid="{D5CDD505-2E9C-101B-9397-08002B2CF9AE}" pid="3" name="MediaServiceImageTags">
    <vt:lpwstr/>
  </property>
</Properties>
</file>