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957" r:id="rId5"/>
    <p:sldId id="922" r:id="rId6"/>
    <p:sldId id="1074" r:id="rId7"/>
    <p:sldId id="1048" r:id="rId8"/>
    <p:sldId id="905" r:id="rId9"/>
    <p:sldId id="1050" r:id="rId10"/>
    <p:sldId id="1051" r:id="rId11"/>
    <p:sldId id="1080" r:id="rId12"/>
    <p:sldId id="264" r:id="rId13"/>
    <p:sldId id="1047" r:id="rId14"/>
    <p:sldId id="1077" r:id="rId15"/>
    <p:sldId id="721" r:id="rId16"/>
    <p:sldId id="1075" r:id="rId17"/>
    <p:sldId id="1069" r:id="rId18"/>
    <p:sldId id="1041" r:id="rId19"/>
    <p:sldId id="1045" r:id="rId20"/>
    <p:sldId id="1073" r:id="rId21"/>
    <p:sldId id="1070" r:id="rId22"/>
    <p:sldId id="1083" r:id="rId23"/>
    <p:sldId id="1071" r:id="rId24"/>
    <p:sldId id="1081" r:id="rId25"/>
    <p:sldId id="1076" r:id="rId26"/>
    <p:sldId id="896" r:id="rId27"/>
    <p:sldId id="8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CD11-26C2-469F-AA30-EDF03010A58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131E-C418-4CA1-8BAD-D9A3756BC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131E-C418-4CA1-8BAD-D9A3756BC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5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131E-C418-4CA1-8BAD-D9A3756BCD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5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4b3d1babd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4b3d1babd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41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0A9B-562A-C6EA-191D-73167B7DA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F2F83-4128-3EF4-2680-FB8179B1B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433C4-A3A7-C8A0-1B1F-90533EF5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24D6F-E0A0-E3DC-A43D-10708F658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B3483-9ADF-B417-EE84-E18C599B0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391C3-D178-39BB-0319-75113A5E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3AF13-B355-4419-C5D3-FBF7BE94C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D1029-7468-2A41-CAFD-C4F506B7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7F604-AAF2-AA3B-5C33-CF8542C0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F956-0626-041C-D058-BD798453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7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9DBF9-D02E-9C7F-452B-D6A33E154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3335E-8879-344D-75D2-6C55BFA82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7F93-3461-38CF-ECFE-841C97C3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297D4-F219-C19D-B0C3-7F9B65E7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5D8A9-3039-41AB-9AE1-C5D1F15A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lang="en-US" dirty="0"/>
          </a:p>
          <a:p>
            <a:r>
              <a:rPr lang="en-US" dirty="0" err="1"/>
              <a:t>Aasd</a:t>
            </a:r>
            <a:endParaRPr lang="en-US" dirty="0"/>
          </a:p>
          <a:p>
            <a:r>
              <a:rPr lang="en-US" dirty="0"/>
              <a:t>A		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068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3E32-A274-767F-B41E-136CC2D2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1B03F-A738-B11C-D3BC-0698A0EE4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05F29-2348-F276-3578-88EE163D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11FE2-3CC5-E56C-6A76-685892AD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1859-532F-6637-B0A7-EE8EE47A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7C4B-DF19-B694-091D-0BA9D833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590D8-9831-ACCB-9D50-D6BE82D4B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63793-8FAF-4E8A-74F9-ED0CC8E5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B0332-3492-520D-AC74-7F457C19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93C9A-5227-0CB7-AAD6-990FD712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6415-D7A8-8E38-A5B9-6927DD16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EA3AF-CB88-C205-D0A4-A4A61643D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6E31D-7142-6A06-AD49-480215C8F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3E350-FF03-60C9-B8D5-54F44EA5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069A1-59BB-764B-092F-387559E0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127C-FA5B-3FFA-16EF-2A08B3EB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464D-9B20-6150-CEB9-47F40294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D2EF-844A-A6AE-ADF7-1EF711B55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356EB-41E5-87FC-6CF9-346499FB4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8F7602-0189-52E8-724C-DD6A4353C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66749-2B24-D730-3EF9-6E9F054BA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42335-61C2-802D-6847-6EDF74018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7EEBC-62C8-0218-3CCB-3BAA5216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452136-7D2B-CC80-DD5D-0068FEBE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2D5CA-4477-A517-9FE6-0BDBF3A2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8A87D-2518-EEDB-1D5A-51952E55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8767F-11DF-2CC7-4AA4-EE1B9D38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F54FC-9F71-2144-B2E9-D49BF75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8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038DB-770B-E3A6-32D5-13C8BB9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515BE-F18C-D5A7-ECC3-2BC9B0D7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323E3-E5CA-EB0D-C00A-F5B367E9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1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6511-71FA-2240-41B6-9ED0F44D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63FF5-6279-84F0-DCF9-ECE6583B0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058C3-899A-15CD-013F-1E5D5AF82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492D7-6F2A-8F84-3A00-DD9AF7BB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17588-581A-DAB8-64CE-3F24DCA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A25B2-6AA6-FE34-EA0C-93DCC373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9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604C-367C-5708-1836-58596144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529462-31B2-5485-8D6B-2A7C7EDFC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A5B75-3395-1F21-6B20-97B03CF99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F7D02-B897-4973-E104-FB5CD235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9F102-D6AE-2DA8-2E02-0F1D6E50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67D7D-ECB2-C17F-2FA7-018729ED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9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0BFACD-D002-C26A-5551-12C8FD02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10C85-EB13-B6AD-83DF-D11617F4A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D5678-D5B0-68EC-654F-6BF884F50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F5E86-5285-471F-8D46-DB6CAFA0B70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C284F-383E-CF91-0B05-DDEB1B734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D01AC-42B5-34F8-2E5C-8A4906D66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C623BB-8B26-4D23-949D-18716898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1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45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8738" y="3429000"/>
            <a:ext cx="10224061" cy="1164593"/>
          </a:xfrm>
        </p:spPr>
        <p:txBody>
          <a:bodyPr>
            <a:noAutofit/>
          </a:bodyPr>
          <a:lstStyle/>
          <a:p>
            <a:pPr algn="l" eaLnBrk="1" hangingPunct="1"/>
            <a:b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</a:b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AI-ready Data in Astrophysics:</a:t>
            </a:r>
            <a:b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</a:b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from Sensors to Tensors</a:t>
            </a:r>
            <a:endParaRPr 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42025" y="4921410"/>
            <a:ext cx="6477000" cy="533400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Alex Szalay</a:t>
            </a: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Johns Hopkins University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Object 1">
            <a:extLst>
              <a:ext uri="{FF2B5EF4-FFF2-40B4-BE49-F238E27FC236}">
                <a16:creationId xmlns:a16="http://schemas.microsoft.com/office/drawing/2014/main" id="{DD726CA5-1A6A-4B82-A5F6-770442438F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884683"/>
              </p:ext>
            </p:extLst>
          </p:nvPr>
        </p:nvGraphicFramePr>
        <p:xfrm>
          <a:off x="119820" y="94423"/>
          <a:ext cx="2492751" cy="247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361905" imgH="7304762" progId="">
                  <p:embed/>
                </p:oleObj>
              </mc:Choice>
              <mc:Fallback>
                <p:oleObj name="Image" r:id="rId3" imgW="7361905" imgH="7304762" progId="">
                  <p:embed/>
                  <p:pic>
                    <p:nvPicPr>
                      <p:cNvPr id="12" name="Object 1">
                        <a:extLst>
                          <a:ext uri="{FF2B5EF4-FFF2-40B4-BE49-F238E27FC236}">
                            <a16:creationId xmlns:a16="http://schemas.microsoft.com/office/drawing/2014/main" id="{DD726CA5-1A6A-4B82-A5F6-770442438F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20" y="94423"/>
                        <a:ext cx="2492751" cy="2473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" descr="dna">
            <a:extLst>
              <a:ext uri="{FF2B5EF4-FFF2-40B4-BE49-F238E27FC236}">
                <a16:creationId xmlns:a16="http://schemas.microsoft.com/office/drawing/2014/main" id="{56C79182-78D5-C98D-4A63-0476776C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4331" y="146363"/>
            <a:ext cx="2321779" cy="1739706"/>
          </a:xfrm>
          <a:prstGeom prst="rect">
            <a:avLst/>
          </a:prstGeom>
          <a:noFill/>
        </p:spPr>
      </p:pic>
      <p:pic>
        <p:nvPicPr>
          <p:cNvPr id="3" name="Picture 2" descr="Front Zoom. Oura Ring Gen3 - Heritage - Size 12 - Black.">
            <a:extLst>
              <a:ext uri="{FF2B5EF4-FFF2-40B4-BE49-F238E27FC236}">
                <a16:creationId xmlns:a16="http://schemas.microsoft.com/office/drawing/2014/main" id="{7AE850E6-7F92-C008-7D66-42F7340A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0590" y="348440"/>
            <a:ext cx="1182636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est smartwatches compared: Options for every budget reviewed - Wareable">
            <a:extLst>
              <a:ext uri="{FF2B5EF4-FFF2-40B4-BE49-F238E27FC236}">
                <a16:creationId xmlns:a16="http://schemas.microsoft.com/office/drawing/2014/main" id="{85B9D11D-91F1-5F8A-056C-95A45BDC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094" y="220574"/>
            <a:ext cx="1974273" cy="111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beSats and SmallSats">
            <a:extLst>
              <a:ext uri="{FF2B5EF4-FFF2-40B4-BE49-F238E27FC236}">
                <a16:creationId xmlns:a16="http://schemas.microsoft.com/office/drawing/2014/main" id="{580F6C72-FFBA-6836-E8FF-81AE03BD0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768" y="146363"/>
            <a:ext cx="2038636" cy="14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6AFC-A171-B982-9345-AE32ED28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Main Concepts in the SDSS SkyServer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DFAAB-0419-A6F8-A11C-C5B293816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0438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Requirements definition via “20 queries”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Apply the 80-20 rule: do 20% of all things that make 80% of users happy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Focus on </a:t>
            </a:r>
            <a:r>
              <a:rPr lang="en-US" sz="2400" b="1" i="1" dirty="0"/>
              <a:t>enabling new discoveries</a:t>
            </a:r>
            <a:r>
              <a:rPr lang="en-US" sz="2400" dirty="0"/>
              <a:t>!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SQL backdoor enabled (to-date 950M free-form SQL queries ran)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Reproducibility: preserve hyperlink to raw data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Annual versioning (DR*, accompanied by paper in journal)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DB integrated with a visual, interactive interface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High performance spatial index built on spherical quadtrees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Full query log available for CS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DA977-D08B-898D-1285-B47B78C7BB4E}"/>
              </a:ext>
            </a:extLst>
          </p:cNvPr>
          <p:cNvSpPr txBox="1"/>
          <p:nvPr/>
        </p:nvSpPr>
        <p:spPr>
          <a:xfrm>
            <a:off x="2286000" y="6052819"/>
            <a:ext cx="7098437" cy="4616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Always go from working to working!</a:t>
            </a:r>
          </a:p>
        </p:txBody>
      </p:sp>
    </p:spTree>
    <p:extLst>
      <p:ext uri="{BB962C8B-B14F-4D97-AF65-F5344CB8AC3E}">
        <p14:creationId xmlns:p14="http://schemas.microsoft.com/office/powerpoint/2010/main" val="20349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From SkyServer to the SciServer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7718" y="1511808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Provide “disruptive assistance”  -- from “patterns to processes”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Institutionalize “lessons learned” in a multidisciplinary setting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Convergent, multidisciplinary engagements (70+ ongoing projects)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Hosted on the SciServer – collaborative platform for petabytes of data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Collaborations with national labs, federal agencies (NASA, NIST, DOE), Max Planck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Broad innovative educational and outreach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Leverage our scalable open infrastructure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Currently 30PB+, 200 servers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10M casual users, 10K+ power users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Operating at very good economies of scale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Increasing use of AI tools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9" b="54156"/>
          <a:stretch/>
        </p:blipFill>
        <p:spPr>
          <a:xfrm>
            <a:off x="8654882" y="5438409"/>
            <a:ext cx="2819400" cy="434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14" y="3894686"/>
            <a:ext cx="3566845" cy="15135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67802-29D8-6E57-9608-6462DF2D7FB4}"/>
              </a:ext>
            </a:extLst>
          </p:cNvPr>
          <p:cNvSpPr txBox="1"/>
          <p:nvPr/>
        </p:nvSpPr>
        <p:spPr>
          <a:xfrm>
            <a:off x="521563" y="6143348"/>
            <a:ext cx="10679837" cy="4616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Don’t try to do everything for everybody: find the right tradeoffs!</a:t>
            </a:r>
          </a:p>
        </p:txBody>
      </p:sp>
    </p:spTree>
    <p:extLst>
      <p:ext uri="{BB962C8B-B14F-4D97-AF65-F5344CB8AC3E}">
        <p14:creationId xmlns:p14="http://schemas.microsoft.com/office/powerpoint/2010/main" val="338215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CABC3B9-2B9F-46F8-9A82-8481D17DD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5478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Astronomy Adopted to Open Data Very Fast</a:t>
            </a:r>
          </a:p>
        </p:txBody>
      </p:sp>
      <p:pic>
        <p:nvPicPr>
          <p:cNvPr id="405511" name="Picture 7" descr="JimItsBig">
            <a:extLst>
              <a:ext uri="{FF2B5EF4-FFF2-40B4-BE49-F238E27FC236}">
                <a16:creationId xmlns:a16="http://schemas.microsoft.com/office/drawing/2014/main" id="{0BE5A6DF-C59B-4D88-93CF-AE54E2F7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09108"/>
            <a:ext cx="2895600" cy="2124075"/>
          </a:xfrm>
          <a:prstGeom prst="rect">
            <a:avLst/>
          </a:prstGeom>
          <a:noFill/>
          <a:ln>
            <a:noFill/>
          </a:ln>
          <a:effectLst>
            <a:outerShdw blurRad="5461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Text Box 5">
            <a:extLst>
              <a:ext uri="{FF2B5EF4-FFF2-40B4-BE49-F238E27FC236}">
                <a16:creationId xmlns:a16="http://schemas.microsoft.com/office/drawing/2014/main" id="{D45C6002-5EB7-4F8F-8D47-52E16E42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47" y="4143370"/>
            <a:ext cx="97252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i="1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9900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“Very exciting to work with astronomers, since their data is ‘</a:t>
            </a:r>
            <a:r>
              <a:rPr lang="en-US" altLang="en-US" b="1" i="1" dirty="0">
                <a:latin typeface="Times New Roman" panose="02020603050405020304" pitchFamily="18" charset="0"/>
              </a:rPr>
              <a:t>worthless’</a:t>
            </a:r>
            <a:r>
              <a:rPr lang="en-US" altLang="en-US" i="1" dirty="0">
                <a:latin typeface="Times New Roman" panose="02020603050405020304" pitchFamily="18" charset="0"/>
              </a:rPr>
              <a:t>!”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i="1" dirty="0">
                <a:latin typeface="Cambria" panose="02040503050406030204" pitchFamily="18" charset="0"/>
              </a:rPr>
              <a:t>— </a:t>
            </a:r>
            <a:r>
              <a:rPr lang="en-US" altLang="en-US" i="1" dirty="0">
                <a:latin typeface="Times New Roman" panose="02020603050405020304" pitchFamily="18" charset="0"/>
              </a:rPr>
              <a:t>Jim Gray to Bill Gates (~2003)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61BF87-7D54-4C3B-974C-8DE2838754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7713" y="1784931"/>
            <a:ext cx="7772400" cy="480131"/>
          </a:xfrm>
        </p:spPr>
        <p:txBody>
          <a:bodyPr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Astronomy </a:t>
            </a:r>
            <a:r>
              <a:rPr lang="en-US" altLang="en-US" dirty="0">
                <a:sym typeface="Wingdings" pitchFamily="2" charset="2"/>
              </a:rPr>
              <a:t>w</a:t>
            </a:r>
            <a:r>
              <a:rPr lang="en-US" altLang="en-US" dirty="0"/>
              <a:t>as always data-driven….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B8F08-8C8C-49CB-059B-983B34ED85AB}"/>
              </a:ext>
            </a:extLst>
          </p:cNvPr>
          <p:cNvSpPr txBox="1"/>
          <p:nvPr/>
        </p:nvSpPr>
        <p:spPr>
          <a:xfrm>
            <a:off x="1447800" y="2355701"/>
            <a:ext cx="576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We cannot experiment with stars in the lab…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9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9B0B-F2DB-2B52-6ECA-8D112DD9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Analysis/Processing is Multi-tiered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8707-7897-0126-A191-552760BE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151" y="1801562"/>
            <a:ext cx="10515600" cy="4351338"/>
          </a:xfrm>
        </p:spPr>
        <p:txBody>
          <a:bodyPr/>
          <a:lstStyle/>
          <a:p>
            <a:r>
              <a:rPr lang="en-US" sz="2400" dirty="0"/>
              <a:t>    Several processing steps occur after data collection</a:t>
            </a:r>
          </a:p>
          <a:p>
            <a:pPr lvl="1"/>
            <a:r>
              <a:rPr lang="en-US" dirty="0"/>
              <a:t>Calibration</a:t>
            </a:r>
          </a:p>
          <a:p>
            <a:pPr lvl="1"/>
            <a:r>
              <a:rPr lang="en-US" dirty="0"/>
              <a:t>Iterative correction of systematic errors</a:t>
            </a:r>
          </a:p>
          <a:p>
            <a:pPr lvl="1"/>
            <a:r>
              <a:rPr lang="en-US" dirty="0"/>
              <a:t>Federation of multiple data modalities:</a:t>
            </a:r>
          </a:p>
          <a:p>
            <a:pPr lvl="2"/>
            <a:r>
              <a:rPr lang="en-US" sz="2200" i="1" dirty="0"/>
              <a:t>Cross-matching: fuzzy spatial joins between distinct object classes</a:t>
            </a:r>
          </a:p>
          <a:p>
            <a:pPr lvl="2"/>
            <a:r>
              <a:rPr lang="en-US" sz="2200" i="1" dirty="0"/>
              <a:t>Every user does the join by different criteria</a:t>
            </a:r>
          </a:p>
          <a:p>
            <a:pPr lvl="2"/>
            <a:r>
              <a:rPr lang="en-US" sz="2200" i="1" dirty="0"/>
              <a:t>We gain a lot of new information,</a:t>
            </a:r>
            <a:br>
              <a:rPr lang="en-US" sz="2200" i="1" dirty="0"/>
            </a:br>
            <a:r>
              <a:rPr lang="en-US" sz="2200" i="1" dirty="0"/>
              <a:t>but there is also some loss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2E3558-9733-0E47-A450-6BC387F6F8E5}"/>
              </a:ext>
            </a:extLst>
          </p:cNvPr>
          <p:cNvGrpSpPr/>
          <p:nvPr/>
        </p:nvGrpSpPr>
        <p:grpSpPr>
          <a:xfrm>
            <a:off x="1343526" y="4198006"/>
            <a:ext cx="10066770" cy="2359164"/>
            <a:chOff x="1343526" y="4198006"/>
            <a:chExt cx="10066770" cy="23591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3D79A1-25AA-C8B2-F976-799D536DF7F3}"/>
                </a:ext>
              </a:extLst>
            </p:cNvPr>
            <p:cNvSpPr txBox="1"/>
            <p:nvPr/>
          </p:nvSpPr>
          <p:spPr>
            <a:xfrm>
              <a:off x="1413558" y="4952571"/>
              <a:ext cx="91680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dirty="0"/>
                <a:t>Multiple ways of cross-referencing 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US" sz="2400" dirty="0"/>
                <a:t>Introducing a new kind of error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5D3E5-A1E2-B473-1CBD-1D51BC4E5E03}"/>
                </a:ext>
              </a:extLst>
            </p:cNvPr>
            <p:cNvGrpSpPr/>
            <p:nvPr/>
          </p:nvGrpSpPr>
          <p:grpSpPr>
            <a:xfrm>
              <a:off x="1343526" y="4198006"/>
              <a:ext cx="10066770" cy="2359164"/>
              <a:chOff x="1343526" y="4198006"/>
              <a:chExt cx="10066770" cy="23591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5D09D34B-9C91-5393-57D1-411A4B9231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6211" y="4198006"/>
                <a:ext cx="3614085" cy="1590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8024DF-30AE-5B4E-F200-995DA025E95A}"/>
                  </a:ext>
                </a:extLst>
              </p:cNvPr>
              <p:cNvSpPr txBox="1"/>
              <p:nvPr/>
            </p:nvSpPr>
            <p:spPr>
              <a:xfrm>
                <a:off x="1343526" y="6095505"/>
                <a:ext cx="9504947" cy="461665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Things are gained, but some things are also lost in translation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5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>
            <a:spLocks noGrp="1"/>
          </p:cNvSpPr>
          <p:nvPr>
            <p:ph type="title"/>
          </p:nvPr>
        </p:nvSpPr>
        <p:spPr>
          <a:xfrm>
            <a:off x="415600" y="29985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Mid-Scale Science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itchFamily="2" charset="2"/>
              </a:rPr>
              <a:t>=&gt;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“Game Changing” Data</a:t>
            </a:r>
            <a:endParaRPr sz="4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8" name="Google Shape;148;p13"/>
          <p:cNvSpPr txBox="1">
            <a:spLocks noGrp="1"/>
          </p:cNvSpPr>
          <p:nvPr>
            <p:ph type="body" idx="1"/>
          </p:nvPr>
        </p:nvSpPr>
        <p:spPr>
          <a:xfrm>
            <a:off x="415600" y="1431509"/>
            <a:ext cx="11360800" cy="52607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52396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400" b="1" dirty="0"/>
              <a:t>Leapfrog – “non-incremental” – but still Mid-Scale Science – Similarities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(2001- ) </a:t>
            </a:r>
            <a:r>
              <a:rPr lang="en-US" sz="2000" b="1" dirty="0"/>
              <a:t>Sloan Digital Sky Survey (SDSS)</a:t>
            </a:r>
            <a:r>
              <a:rPr lang="en-US" sz="2000" dirty="0"/>
              <a:t> – grew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by a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factor of 100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still the world’s most used astronomy facility,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>
                <a:solidFill>
                  <a:srgbClr val="C00000"/>
                </a:solidFill>
              </a:rPr>
              <a:t>               4.6B web hits, 713M SQL queries, 10M users, 15K papers, 770K citations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(2006- ) </a:t>
            </a:r>
            <a:r>
              <a:rPr lang="en-US" sz="2000" b="1" dirty="0"/>
              <a:t>Turbulence database (JHTDB)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world's largest simulations,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the "virtual observatory" of turbulence, </a:t>
            </a:r>
            <a:br>
              <a:rPr lang="en-US" sz="2000" dirty="0"/>
            </a:br>
            <a:r>
              <a:rPr lang="en-US" sz="2000" dirty="0"/>
              <a:t>               </a:t>
            </a:r>
            <a:r>
              <a:rPr lang="en-US" sz="2000" dirty="0">
                <a:solidFill>
                  <a:srgbClr val="C00000"/>
                </a:solidFill>
              </a:rPr>
              <a:t>1PB of data, 550 trillion points delivered to the world, used by NVIDIA</a:t>
            </a:r>
            <a:endParaRPr sz="20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(2016- ) </a:t>
            </a:r>
            <a:r>
              <a:rPr lang="en-US" sz="2000" b="1" dirty="0"/>
              <a:t>AstroPath (JHMI)</a:t>
            </a:r>
            <a:r>
              <a:rPr lang="en-US" sz="2000" dirty="0"/>
              <a:t> –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1000-fold increase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data for cancer immunotherapy,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astronomy =&gt; pathology,  soon Open Cancer Cell Atlas with billions of cells</a:t>
            </a:r>
            <a:br>
              <a:rPr lang="en-US" sz="2000" dirty="0"/>
            </a:br>
            <a:r>
              <a:rPr lang="en-US" sz="2000" dirty="0"/>
              <a:t>               </a:t>
            </a:r>
            <a:r>
              <a:rPr lang="en-US" sz="2000" dirty="0">
                <a:solidFill>
                  <a:srgbClr val="C00000"/>
                </a:solidFill>
              </a:rPr>
              <a:t>28T pixels, 1B cells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(2017- ) </a:t>
            </a:r>
            <a:r>
              <a:rPr lang="en-US" sz="2000" b="1" dirty="0"/>
              <a:t>POSEIDON (w. JHU/MIT/Columbia)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world's largest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ocean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circulation model, 10x higher resolution, open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petascale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interactive laboratory</a:t>
            </a:r>
            <a:br>
              <a:rPr lang="en-US" sz="2000" dirty="0"/>
            </a:br>
            <a:r>
              <a:rPr lang="en-US" sz="2000" dirty="0">
                <a:solidFill>
                  <a:srgbClr val="C00000"/>
                </a:solidFill>
              </a:rPr>
              <a:t>               2.5PB of data on its way</a:t>
            </a:r>
          </a:p>
          <a:p>
            <a:pPr marL="152396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2000" b="1" dirty="0"/>
          </a:p>
          <a:p>
            <a: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304792">
              <a:lnSpc>
                <a:spcPct val="114999"/>
              </a:lnSpc>
              <a:buNone/>
            </a:pPr>
            <a:endParaRPr dirty="0"/>
          </a:p>
          <a:p>
            <a:pPr indent="-304792">
              <a:lnSpc>
                <a:spcPct val="114999"/>
              </a:lnSpc>
              <a:buNone/>
            </a:pPr>
            <a:endParaRPr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D76F4EC8-54DE-4656-AD2E-82ABAEC2A5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99837" y="1349244"/>
          <a:ext cx="1204089" cy="1168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085714" imgH="8828571" progId="">
                  <p:embed/>
                </p:oleObj>
              </mc:Choice>
              <mc:Fallback>
                <p:oleObj name="Image" r:id="rId3" imgW="9085714" imgH="8828571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D76F4EC8-54DE-4656-AD2E-82ABAEC2A5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837" y="1349244"/>
                        <a:ext cx="1204089" cy="1168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dissip">
            <a:extLst>
              <a:ext uri="{FF2B5EF4-FFF2-40B4-BE49-F238E27FC236}">
                <a16:creationId xmlns:a16="http://schemas.microsoft.com/office/drawing/2014/main" id="{E43E8AED-A238-4A2E-B88E-3869F9A2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383170" y="2755091"/>
            <a:ext cx="1757317" cy="119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5E1A125-D7DB-46EA-957E-A1B87D516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430" y="6158034"/>
            <a:ext cx="8270213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i="1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9900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latin typeface="Times New Roman" panose="02020603050405020304" pitchFamily="18" charset="0"/>
              </a:rPr>
              <a:t>Each of these scalable experiments are already serving as training sets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forAI</a:t>
            </a:r>
            <a:endParaRPr lang="en-US" altLang="en-US" sz="2000" b="1" i="1" dirty="0"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A20995-9781-4D16-A237-48211281E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436" y="4249789"/>
            <a:ext cx="1208490" cy="85696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CFDF661-2D2C-49E3-A920-D6162B286C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08609" y="5237439"/>
          <a:ext cx="1196957" cy="85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9726840" imgH="6958440" progId="Photoshop.Image.13">
                  <p:embed/>
                </p:oleObj>
              </mc:Choice>
              <mc:Fallback>
                <p:oleObj name="Image" r:id="rId7" imgW="9726840" imgH="6958440" progId="Photoshop.Image.1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CFDF661-2D2C-49E3-A920-D6162B286C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08609" y="5237439"/>
                        <a:ext cx="1196957" cy="856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63E77-A301-4807-8062-9AA64CA5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06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AI in Science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D884-07F8-449F-ADF2-C0AC3327D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Much related to posterior analyses of existing data</a:t>
            </a:r>
          </a:p>
          <a:p>
            <a:pPr lvl="1"/>
            <a:r>
              <a:rPr lang="en-US" dirty="0"/>
              <a:t>Proxy simulations (turbulence, cosmology, climate modeling)</a:t>
            </a:r>
          </a:p>
          <a:p>
            <a:pPr lvl="1"/>
            <a:r>
              <a:rPr lang="en-US" dirty="0"/>
              <a:t>Recognizing patterns (image segmentation, AlphaFold, denoising)</a:t>
            </a:r>
          </a:p>
          <a:p>
            <a:pPr lvl="1"/>
            <a:r>
              <a:rPr lang="en-US" dirty="0"/>
              <a:t>Anomaly alerts</a:t>
            </a:r>
          </a:p>
          <a:p>
            <a:r>
              <a:rPr lang="en-US" dirty="0"/>
              <a:t>Recent developments with LLMs</a:t>
            </a:r>
          </a:p>
          <a:p>
            <a:pPr lvl="1"/>
            <a:r>
              <a:rPr lang="en-US" dirty="0"/>
              <a:t>They can recite much of the literature</a:t>
            </a:r>
          </a:p>
          <a:p>
            <a:pPr lvl="1"/>
            <a:r>
              <a:rPr lang="en-US" dirty="0"/>
              <a:t>Code generation is becoming popular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Why are “over-parametrized” models stable?</a:t>
            </a:r>
          </a:p>
          <a:p>
            <a:pPr lvl="1"/>
            <a:r>
              <a:rPr lang="en-US" dirty="0"/>
              <a:t>Zero-shot, fine-tuning, </a:t>
            </a:r>
            <a:r>
              <a:rPr lang="en-US" dirty="0" err="1"/>
              <a:t>LoRA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– why and how does it work?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B784D-4E6E-F7EF-C5B3-51DDA7D52EC3}"/>
              </a:ext>
            </a:extLst>
          </p:cNvPr>
          <p:cNvGrpSpPr/>
          <p:nvPr/>
        </p:nvGrpSpPr>
        <p:grpSpPr>
          <a:xfrm>
            <a:off x="7764107" y="4621366"/>
            <a:ext cx="4271806" cy="2106693"/>
            <a:chOff x="7869985" y="4639376"/>
            <a:chExt cx="4271806" cy="2106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206963-C24A-9566-3E86-BC42C9C6F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181" t="30948" r="9916" b="33122"/>
            <a:stretch/>
          </p:blipFill>
          <p:spPr>
            <a:xfrm>
              <a:off x="7869985" y="4639376"/>
              <a:ext cx="4271806" cy="173736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4741E8-B958-FD4E-C081-77BCCC2F9DDF}"/>
                </a:ext>
              </a:extLst>
            </p:cNvPr>
            <p:cNvSpPr txBox="1"/>
            <p:nvPr/>
          </p:nvSpPr>
          <p:spPr>
            <a:xfrm>
              <a:off x="9212982" y="6376737"/>
              <a:ext cx="2597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Belkin et al 2019 PNAS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DA9E-8899-4B4F-ACAF-40FE9BB6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Need Explainable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3E79-574F-4FDC-936D-A77ABB867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54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Scientists do not like Black Boxes</a:t>
            </a:r>
          </a:p>
          <a:p>
            <a:r>
              <a:rPr lang="en-US" sz="2400" dirty="0"/>
              <a:t>We need to know what is happening inside and its significance</a:t>
            </a:r>
          </a:p>
          <a:p>
            <a:r>
              <a:rPr lang="en-US" sz="2400" dirty="0"/>
              <a:t>Physics of AI is emerging in interpreting the evolution of the complex networks (has its roots in </a:t>
            </a:r>
            <a:r>
              <a:rPr lang="en-US" sz="2400" dirty="0" err="1"/>
              <a:t>spinglasses</a:t>
            </a:r>
            <a:r>
              <a:rPr lang="en-US" sz="2400" dirty="0"/>
              <a:t>)</a:t>
            </a:r>
          </a:p>
          <a:p>
            <a:r>
              <a:rPr lang="en-US" sz="2400" dirty="0"/>
              <a:t>The initially random weights of a network develop long range correlations during learning – like a phase transition</a:t>
            </a:r>
          </a:p>
          <a:p>
            <a:r>
              <a:rPr lang="en-US" sz="2400" dirty="0"/>
              <a:t>Identify symmetries in the underlying problem</a:t>
            </a:r>
          </a:p>
          <a:p>
            <a:pPr lvl="1"/>
            <a:r>
              <a:rPr lang="en-US" dirty="0"/>
              <a:t>Latent layers of the autoencoders</a:t>
            </a:r>
          </a:p>
          <a:p>
            <a:pPr lvl="1"/>
            <a:r>
              <a:rPr lang="en-US" dirty="0"/>
              <a:t>Interpretable autoencoders emerging</a:t>
            </a:r>
            <a:br>
              <a:rPr lang="en-US" dirty="0"/>
            </a:br>
            <a:r>
              <a:rPr lang="en-US" dirty="0"/>
              <a:t>(Regev et al)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A blue brain in a dark room&#10;&#10;Description automatically generated">
            <a:extLst>
              <a:ext uri="{FF2B5EF4-FFF2-40B4-BE49-F238E27FC236}">
                <a16:creationId xmlns:a16="http://schemas.microsoft.com/office/drawing/2014/main" id="{FCDA01C4-2FFF-A71A-BF49-0F8246978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419600"/>
            <a:ext cx="4162425" cy="23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4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AE01A-E5FB-C0F6-D465-EFECB6826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97" t="24445" r="57181" b="26666"/>
          <a:stretch/>
        </p:blipFill>
        <p:spPr>
          <a:xfrm>
            <a:off x="7086600" y="1295400"/>
            <a:ext cx="4724400" cy="472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F8230-D039-ECFA-6454-E0BEADF8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Superresolution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forecasting by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C7002-B74F-7983-00D5-1EA7C58C5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61722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Proxy simulations:</a:t>
            </a:r>
          </a:p>
          <a:p>
            <a:pPr lvl="1"/>
            <a:r>
              <a:rPr lang="en-US" dirty="0"/>
              <a:t>Generative models using stochastic forecasting</a:t>
            </a:r>
          </a:p>
          <a:p>
            <a:pPr lvl="1"/>
            <a:r>
              <a:rPr lang="en-US" dirty="0"/>
              <a:t>Climate, turbulence, cosmology</a:t>
            </a:r>
          </a:p>
          <a:p>
            <a:r>
              <a:rPr lang="en-US" dirty="0"/>
              <a:t>Similar to diffusion models</a:t>
            </a:r>
          </a:p>
          <a:p>
            <a:r>
              <a:rPr lang="en-US" dirty="0"/>
              <a:t>Multiple equally plausible outcomes</a:t>
            </a:r>
          </a:p>
          <a:p>
            <a:r>
              <a:rPr lang="en-US" dirty="0"/>
              <a:t>“Superposition” of these states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</a:t>
            </a:r>
            <a:r>
              <a:rPr lang="en-US" dirty="0"/>
              <a:t> a “diffusion error” emerges</a:t>
            </a:r>
          </a:p>
          <a:p>
            <a:r>
              <a:rPr lang="en-US" dirty="0"/>
              <a:t>It is not even an error, but a new</a:t>
            </a:r>
            <a:br>
              <a:rPr lang="en-US" dirty="0"/>
            </a:br>
            <a:r>
              <a:rPr lang="en-US" dirty="0"/>
              <a:t>systematic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B7ECA-AC11-ECF3-7987-1866E2625BBE}"/>
              </a:ext>
            </a:extLst>
          </p:cNvPr>
          <p:cNvSpPr txBox="1"/>
          <p:nvPr/>
        </p:nvSpPr>
        <p:spPr>
          <a:xfrm>
            <a:off x="7086600" y="59436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NimbusRomNo9L-Medi"/>
              </a:rPr>
              <a:t>Probabilistic Forecasting with Stochastic Interpolants</a:t>
            </a:r>
          </a:p>
          <a:p>
            <a:r>
              <a:rPr lang="en-US" dirty="0" err="1">
                <a:latin typeface="NimbusRomNo9L-Medi"/>
              </a:rPr>
              <a:t>Y.Chen</a:t>
            </a:r>
            <a:r>
              <a:rPr lang="en-US" dirty="0">
                <a:latin typeface="NimbusRomNo9L-Medi"/>
              </a:rPr>
              <a:t> </a:t>
            </a:r>
            <a:r>
              <a:rPr lang="en-US" dirty="0" err="1">
                <a:latin typeface="NimbusRomNo9L-Medi"/>
              </a:rPr>
              <a:t>etal</a:t>
            </a:r>
            <a:r>
              <a:rPr lang="en-US" dirty="0">
                <a:latin typeface="NimbusRomNo9L-Medi"/>
              </a:rPr>
              <a:t>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1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C3B24657-4645-A093-FB06-EA7B4DAF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810567"/>
            <a:ext cx="36576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D2459-37BD-4AF2-ACFD-DE1AA600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Prioritizing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4D49E-565B-4A86-9FD8-CE5B7D88B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5580"/>
            <a:ext cx="10363200" cy="4953000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2000" dirty="0"/>
              <a:t>Delicate </a:t>
            </a:r>
            <a:r>
              <a:rPr lang="en-US" sz="2000" b="1" u="sng" dirty="0"/>
              <a:t>tradeoff</a:t>
            </a:r>
            <a:r>
              <a:rPr lang="en-US" sz="2000" dirty="0"/>
              <a:t> between the scientific value and the cost of preservation</a:t>
            </a:r>
          </a:p>
          <a:p>
            <a:pPr lvl="1"/>
            <a:r>
              <a:rPr lang="en-US" sz="1800" dirty="0"/>
              <a:t>One extreme – store everything, go bankrupt!</a:t>
            </a:r>
          </a:p>
          <a:p>
            <a:pPr lvl="1"/>
            <a:r>
              <a:rPr lang="en-US" sz="1800" dirty="0"/>
              <a:t>Other extreme – collect too little data, not enough for the science!</a:t>
            </a:r>
          </a:p>
          <a:p>
            <a:endParaRPr lang="en-US" sz="2000" dirty="0"/>
          </a:p>
          <a:p>
            <a:r>
              <a:rPr lang="en-US" b="1" dirty="0"/>
              <a:t>LHC lesson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AFC04-A7A6-464B-AF83-FE8A5E834570}"/>
              </a:ext>
            </a:extLst>
          </p:cNvPr>
          <p:cNvSpPr txBox="1"/>
          <p:nvPr/>
        </p:nvSpPr>
        <p:spPr>
          <a:xfrm>
            <a:off x="838200" y="6270669"/>
            <a:ext cx="10515600" cy="4308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Tradeoffs are essential: cannot do everything for everybody (9-1, 99-1 or 999-1?)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5681" y="1522930"/>
            <a:ext cx="9015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C0000"/>
                </a:solidFill>
              </a:rPr>
              <a:t> “Do you have enough data or would you like to have more?”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5825" y="4168879"/>
            <a:ext cx="95999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do not know what the needle looks like,  but we know the hay!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In-situ</a:t>
            </a:r>
            <a:r>
              <a:rPr lang="en-US" sz="2000" dirty="0">
                <a:latin typeface="+mn-lt"/>
              </a:rPr>
              <a:t> (AI) hardware filters data, </a:t>
            </a:r>
            <a:r>
              <a:rPr lang="en-US" sz="2000" dirty="0"/>
              <a:t>optimizing for “</a:t>
            </a:r>
            <a:r>
              <a:rPr lang="en-US" sz="2000" dirty="0">
                <a:latin typeface="+mn-lt"/>
              </a:rPr>
              <a:t>new science”</a:t>
            </a:r>
          </a:p>
          <a:p>
            <a:pPr marL="742950" lvl="1" indent="-285750">
              <a:buFont typeface="Arial" panose="020B0604020202020204" pitchFamily="34" charset="0"/>
              <a:buChar char="─"/>
            </a:pPr>
            <a:r>
              <a:rPr lang="en-US" sz="18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Only 1 in 10M events saved (9999999:1)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Resulting “small subset” </a:t>
            </a:r>
            <a:r>
              <a:rPr lang="en-US" sz="2400" dirty="0">
                <a:latin typeface="+mn-lt"/>
              </a:rPr>
              <a:t>i</a:t>
            </a:r>
            <a:r>
              <a:rPr lang="en-US" sz="2000" dirty="0">
                <a:latin typeface="+mn-lt"/>
              </a:rPr>
              <a:t>s still 100 PB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BE0381-84D2-F110-1600-87E1DE9C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961" y="3397994"/>
            <a:ext cx="2972730" cy="274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C888-4FD1-4086-9805-35D8FE3F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Stratify and Compress with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B11C-7C6A-46ED-9E97-454817CD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37"/>
            <a:ext cx="10515600" cy="3684269"/>
          </a:xfrm>
        </p:spPr>
        <p:txBody>
          <a:bodyPr anchor="t">
            <a:noAutofit/>
          </a:bodyPr>
          <a:lstStyle/>
          <a:p>
            <a:pPr marL="0">
              <a:spcBef>
                <a:spcPts val="800"/>
              </a:spcBef>
            </a:pPr>
            <a:r>
              <a:rPr lang="en-US" sz="2200" dirty="0"/>
              <a:t>Use Generative AI to learn the corpus of known science</a:t>
            </a:r>
            <a:br>
              <a:rPr lang="en-US" sz="2200" dirty="0"/>
            </a:br>
            <a:r>
              <a:rPr lang="en-US" sz="2200" dirty="0"/>
              <a:t>        for a given experiment, using fine-tuning/LoRa</a:t>
            </a:r>
          </a:p>
          <a:p>
            <a:pPr marL="0">
              <a:spcBef>
                <a:spcPts val="800"/>
              </a:spcBef>
            </a:pPr>
            <a:r>
              <a:rPr lang="en-US" sz="2200" dirty="0"/>
              <a:t>Build AI tools to recognize if incoming data is inside the affine </a:t>
            </a:r>
            <a:br>
              <a:rPr lang="en-US" sz="2200" dirty="0"/>
            </a:br>
            <a:r>
              <a:rPr lang="en-US" sz="2200" dirty="0"/>
              <a:t>        hull of the known parameter space</a:t>
            </a:r>
          </a:p>
          <a:p>
            <a:pPr marL="0">
              <a:spcBef>
                <a:spcPts val="800"/>
              </a:spcBef>
            </a:pPr>
            <a:r>
              <a:rPr lang="en-US" sz="2200" dirty="0"/>
              <a:t>Use this to </a:t>
            </a:r>
            <a:r>
              <a:rPr lang="en-US" sz="2200" dirty="0" err="1"/>
              <a:t>downsample</a:t>
            </a:r>
            <a:r>
              <a:rPr lang="en-US" sz="2200" dirty="0"/>
              <a:t>, or compress using the parameters </a:t>
            </a:r>
            <a:br>
              <a:rPr lang="en-US" sz="2200" dirty="0"/>
            </a:br>
            <a:r>
              <a:rPr lang="en-US" sz="2200" dirty="0"/>
              <a:t>        of the generative model and create well-stratified data sets </a:t>
            </a:r>
            <a:br>
              <a:rPr lang="en-US" sz="2200" dirty="0"/>
            </a:br>
            <a:r>
              <a:rPr lang="en-US" sz="2200" dirty="0"/>
              <a:t>        that represent the</a:t>
            </a:r>
            <a:r>
              <a:rPr lang="en-US" sz="2200" b="1" dirty="0"/>
              <a:t> UNKNOWN</a:t>
            </a:r>
            <a:r>
              <a:rPr lang="en-US" sz="2200" dirty="0"/>
              <a:t> domain without breaking our budgets</a:t>
            </a:r>
          </a:p>
          <a:p>
            <a:pPr marL="0">
              <a:spcBef>
                <a:spcPts val="800"/>
              </a:spcBef>
            </a:pPr>
            <a:r>
              <a:rPr lang="en-US" sz="2200" dirty="0"/>
              <a:t>Recognize and correct/calibrate for systematic errors</a:t>
            </a:r>
          </a:p>
          <a:p>
            <a:pPr marL="0">
              <a:spcBef>
                <a:spcPts val="800"/>
              </a:spcBef>
            </a:pPr>
            <a:r>
              <a:rPr lang="en-US" sz="2200" dirty="0"/>
              <a:t>Optimize experimental strategy to maximize science goals</a:t>
            </a:r>
          </a:p>
          <a:p>
            <a:pPr marL="0" indent="0">
              <a:spcBef>
                <a:spcPts val="800"/>
              </a:spcBef>
              <a:buNone/>
            </a:pPr>
            <a:endParaRPr lang="en-US" sz="2200" dirty="0"/>
          </a:p>
          <a:p>
            <a:pPr marL="0" lvl="1" indent="0">
              <a:spcBef>
                <a:spcPts val="800"/>
              </a:spcBef>
              <a:buNone/>
            </a:pPr>
            <a:endParaRPr lang="en-US" sz="2200" dirty="0"/>
          </a:p>
          <a:p>
            <a:pPr marL="0">
              <a:spcBef>
                <a:spcPts val="800"/>
              </a:spcBef>
            </a:pPr>
            <a:endParaRPr lang="en-US" sz="2200" dirty="0"/>
          </a:p>
          <a:p>
            <a:pPr marL="25400" indent="0">
              <a:lnSpc>
                <a:spcPct val="80000"/>
              </a:lnSpc>
              <a:spcBef>
                <a:spcPts val="800"/>
              </a:spcBef>
              <a:buNone/>
            </a:pP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96B82-9C2C-9266-2956-A447BEB60EE2}"/>
              </a:ext>
            </a:extLst>
          </p:cNvPr>
          <p:cNvSpPr txBox="1"/>
          <p:nvPr/>
        </p:nvSpPr>
        <p:spPr>
          <a:xfrm>
            <a:off x="490888" y="6277431"/>
            <a:ext cx="10279252" cy="4308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AI can have a much bigger impact on our experiments than on our analyses!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DFFF98-4DBE-B9F1-7C7E-ADA38D4BC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353" r="75238" b="19566"/>
          <a:stretch/>
        </p:blipFill>
        <p:spPr bwMode="auto">
          <a:xfrm>
            <a:off x="10714474" y="0"/>
            <a:ext cx="1477526" cy="594923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3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06B083-090C-3C22-29E8-42741521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851BA4-7134-AA37-3760-780EA47D6CDB}"/>
              </a:ext>
            </a:extLst>
          </p:cNvPr>
          <p:cNvGrpSpPr/>
          <p:nvPr/>
        </p:nvGrpSpPr>
        <p:grpSpPr>
          <a:xfrm>
            <a:off x="2059573" y="4033678"/>
            <a:ext cx="9796168" cy="2593403"/>
            <a:chOff x="2027147" y="4063210"/>
            <a:chExt cx="9796168" cy="25934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D828C5-52CA-2C47-250D-EE28D998C0CE}"/>
                </a:ext>
              </a:extLst>
            </p:cNvPr>
            <p:cNvGrpSpPr/>
            <p:nvPr/>
          </p:nvGrpSpPr>
          <p:grpSpPr>
            <a:xfrm>
              <a:off x="8566848" y="4063210"/>
              <a:ext cx="3256467" cy="2593403"/>
              <a:chOff x="8127124" y="4088112"/>
              <a:chExt cx="3256467" cy="2593403"/>
            </a:xfrm>
          </p:grpSpPr>
          <p:pic>
            <p:nvPicPr>
              <p:cNvPr id="5" name="Picture 2" descr="http://research.microsoft.com/en-us/collaboration/fourthparadigm/fpcover-full.jpg">
                <a:extLst>
                  <a:ext uri="{FF2B5EF4-FFF2-40B4-BE49-F238E27FC236}">
                    <a16:creationId xmlns:a16="http://schemas.microsoft.com/office/drawing/2014/main" id="{AF679650-E1F4-56A3-06FE-4403BFCB03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27124" y="4381647"/>
                <a:ext cx="1592513" cy="2299868"/>
              </a:xfrm>
              <a:prstGeom prst="rect">
                <a:avLst/>
              </a:prstGeom>
              <a:noFill/>
              <a:effectLst>
                <a:outerShdw blurRad="546100" sx="102000" sy="102000" algn="ctr" rotWithShape="0">
                  <a:prstClr val="black">
                    <a:alpha val="94000"/>
                  </a:prstClr>
                </a:outerShdw>
              </a:effec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14A3EA0-8BEB-CC9D-0D96-974F92F92E54}"/>
                  </a:ext>
                </a:extLst>
              </p:cNvPr>
              <p:cNvGrpSpPr/>
              <p:nvPr/>
            </p:nvGrpSpPr>
            <p:grpSpPr>
              <a:xfrm>
                <a:off x="9376589" y="4088112"/>
                <a:ext cx="2007002" cy="2580538"/>
                <a:chOff x="7079736" y="4221796"/>
                <a:chExt cx="2007002" cy="2580538"/>
              </a:xfrm>
            </p:grpSpPr>
            <p:pic>
              <p:nvPicPr>
                <p:cNvPr id="6" name="Picture 4">
                  <a:extLst>
                    <a:ext uri="{FF2B5EF4-FFF2-40B4-BE49-F238E27FC236}">
                      <a16:creationId xmlns:a16="http://schemas.microsoft.com/office/drawing/2014/main" id="{596E241C-3E13-0640-C905-D162A4FCFF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2346" r="15340" b="8889"/>
                <a:stretch>
                  <a:fillRect/>
                </a:stretch>
              </p:blipFill>
              <p:spPr bwMode="auto">
                <a:xfrm>
                  <a:off x="7306987" y="4221796"/>
                  <a:ext cx="1779751" cy="221120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outerShdw blurRad="12700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C7CE36E-463C-FACB-7257-ABB9EA3F85F1}"/>
                    </a:ext>
                  </a:extLst>
                </p:cNvPr>
                <p:cNvSpPr txBox="1"/>
                <p:nvPr/>
              </p:nvSpPr>
              <p:spPr>
                <a:xfrm>
                  <a:off x="7079736" y="6433002"/>
                  <a:ext cx="19153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Jim Gray</a:t>
                  </a:r>
                </a:p>
              </p:txBody>
            </p:sp>
          </p:grpSp>
        </p:grpSp>
        <p:sp>
          <p:nvSpPr>
            <p:cNvPr id="13" name="Content Placeholder 3">
              <a:extLst>
                <a:ext uri="{FF2B5EF4-FFF2-40B4-BE49-F238E27FC236}">
                  <a16:creationId xmlns:a16="http://schemas.microsoft.com/office/drawing/2014/main" id="{BE831D86-6F66-DB38-3165-15C713F0306D}"/>
                </a:ext>
              </a:extLst>
            </p:cNvPr>
            <p:cNvSpPr txBox="1">
              <a:spLocks/>
            </p:cNvSpPr>
            <p:nvPr/>
          </p:nvSpPr>
          <p:spPr>
            <a:xfrm>
              <a:off x="2027147" y="5088812"/>
              <a:ext cx="5765622" cy="1022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US" sz="2400" dirty="0"/>
                <a:t>The Fourth Paradigm of Science</a:t>
              </a:r>
              <a:br>
                <a:rPr lang="en-US" sz="2400" dirty="0"/>
              </a:br>
              <a:r>
                <a:rPr lang="en-US" sz="2400" dirty="0"/>
                <a:t>emerged, driven by Data</a:t>
              </a:r>
            </a:p>
            <a:p>
              <a:pPr marL="457200" lvl="1" indent="0" algn="r">
                <a:buNone/>
              </a:pPr>
              <a:endParaRPr lang="en-US" sz="2000" dirty="0"/>
            </a:p>
            <a:p>
              <a:pPr marL="0" indent="0" algn="r">
                <a:buNone/>
              </a:pPr>
              <a:endParaRPr lang="en-US" sz="2400" dirty="0"/>
            </a:p>
            <a:p>
              <a:pPr marL="0" indent="0" algn="r">
                <a:buNone/>
              </a:pPr>
              <a:endParaRPr lang="en-US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C03525-6F6E-F0B3-17CF-180269B275DC}"/>
              </a:ext>
            </a:extLst>
          </p:cNvPr>
          <p:cNvGrpSpPr/>
          <p:nvPr/>
        </p:nvGrpSpPr>
        <p:grpSpPr>
          <a:xfrm>
            <a:off x="2561617" y="1219200"/>
            <a:ext cx="9092873" cy="1675324"/>
            <a:chOff x="2561617" y="1219200"/>
            <a:chExt cx="9092873" cy="16753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C5809F-E039-4AD4-473D-20C322308DF3}"/>
                </a:ext>
              </a:extLst>
            </p:cNvPr>
            <p:cNvSpPr txBox="1"/>
            <p:nvPr/>
          </p:nvSpPr>
          <p:spPr>
            <a:xfrm>
              <a:off x="2561617" y="1465634"/>
              <a:ext cx="56727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r">
                <a:buNone/>
              </a:pPr>
              <a:r>
                <a:rPr lang="en-US" sz="2400" dirty="0"/>
                <a:t>Open Data has brought a new revolution </a:t>
              </a:r>
              <a:br>
                <a:rPr lang="en-US" sz="2400" dirty="0"/>
              </a:br>
              <a:r>
                <a:rPr lang="en-US" sz="2400" dirty="0"/>
                <a:t>in science, transforming everything</a:t>
              </a:r>
            </a:p>
            <a:p>
              <a:pPr marL="0" indent="0" algn="r">
                <a:buNone/>
              </a:pPr>
              <a:r>
                <a:rPr lang="en-US" sz="2400" dirty="0"/>
                <a:t>	=&gt; Open Science		  </a:t>
              </a:r>
            </a:p>
          </p:txBody>
        </p:sp>
        <p:pic>
          <p:nvPicPr>
            <p:cNvPr id="4" name="Picture 4" descr="We're Dumb about Exponential Growth. That's Proving Lethal | The Tyee">
              <a:extLst>
                <a:ext uri="{FF2B5EF4-FFF2-40B4-BE49-F238E27FC236}">
                  <a16:creationId xmlns:a16="http://schemas.microsoft.com/office/drawing/2014/main" id="{F4BF0882-1371-7096-B3DC-D48DEF8CB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53017" y="1219200"/>
              <a:ext cx="3201473" cy="1675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121C4-E8B5-913F-68D0-22A6A5B8EB30}"/>
              </a:ext>
            </a:extLst>
          </p:cNvPr>
          <p:cNvGrpSpPr/>
          <p:nvPr/>
        </p:nvGrpSpPr>
        <p:grpSpPr>
          <a:xfrm>
            <a:off x="990600" y="2893864"/>
            <a:ext cx="7473776" cy="1433349"/>
            <a:chOff x="990600" y="2893864"/>
            <a:chExt cx="7473776" cy="1433349"/>
          </a:xfrm>
        </p:grpSpPr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16349CD1-C926-9508-972F-D8377B9AB22D}"/>
                </a:ext>
              </a:extLst>
            </p:cNvPr>
            <p:cNvSpPr txBox="1">
              <a:spLocks/>
            </p:cNvSpPr>
            <p:nvPr/>
          </p:nvSpPr>
          <p:spPr>
            <a:xfrm>
              <a:off x="3122271" y="3250200"/>
              <a:ext cx="5342105" cy="1022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Enabled by the exponential growth in </a:t>
              </a:r>
              <a:br>
                <a:rPr lang="en-US" sz="2400" dirty="0"/>
              </a:br>
              <a:r>
                <a:rPr lang="en-US" sz="2400" dirty="0"/>
                <a:t>our computational technologies</a:t>
              </a:r>
            </a:p>
          </p:txBody>
        </p:sp>
        <p:pic>
          <p:nvPicPr>
            <p:cNvPr id="8" name="Picture 7" descr="Graphical user interface, text, chat or text message&#10;&#10;Description automatically generated">
              <a:extLst>
                <a:ext uri="{FF2B5EF4-FFF2-40B4-BE49-F238E27FC236}">
                  <a16:creationId xmlns:a16="http://schemas.microsoft.com/office/drawing/2014/main" id="{F0BE6A0F-CEE8-901B-8F30-1A4193BE0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893864"/>
              <a:ext cx="1915341" cy="1433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7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C888-4FD1-4086-9805-35D8FE3F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Collect More RELEVANT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B11C-7C6A-46ED-9E97-454817CD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065" y="1472849"/>
            <a:ext cx="10515600" cy="986403"/>
          </a:xfrm>
        </p:spPr>
        <p:txBody>
          <a:bodyPr anchor="t">
            <a:normAutofit fontScale="92500" lnSpcReduction="10000"/>
          </a:bodyPr>
          <a:lstStyle/>
          <a:p>
            <a:pPr marL="0">
              <a:spcBef>
                <a:spcPts val="400"/>
              </a:spcBef>
            </a:pPr>
            <a:r>
              <a:rPr lang="en-US" sz="2400" dirty="0"/>
              <a:t>Need to dramatically improve our experimental design…</a:t>
            </a:r>
          </a:p>
          <a:p>
            <a:pPr marL="0">
              <a:spcBef>
                <a:spcPts val="400"/>
              </a:spcBef>
            </a:pPr>
            <a:r>
              <a:rPr lang="en-US" sz="2400" dirty="0"/>
              <a:t>Artificial Intelligence in large-scale experiments: </a:t>
            </a:r>
            <a:br>
              <a:rPr lang="en-US" sz="2400" dirty="0"/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AI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before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while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we collect the data</a:t>
            </a:r>
          </a:p>
          <a:p>
            <a:pPr marL="0" indent="0">
              <a:spcBef>
                <a:spcPts val="40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>
              <a:spcBef>
                <a:spcPts val="400"/>
              </a:spcBef>
            </a:pPr>
            <a:endParaRPr lang="en-US" sz="2400" dirty="0"/>
          </a:p>
          <a:p>
            <a:pPr marL="0" lvl="1" indent="0">
              <a:spcBef>
                <a:spcPts val="400"/>
              </a:spcBef>
              <a:buNone/>
            </a:pPr>
            <a:endParaRPr lang="en-US" sz="2000" dirty="0"/>
          </a:p>
          <a:p>
            <a:pPr marL="0">
              <a:spcBef>
                <a:spcPts val="400"/>
              </a:spcBef>
            </a:pPr>
            <a:endParaRPr lang="en-US" sz="2400" dirty="0"/>
          </a:p>
          <a:p>
            <a:pPr marL="25400" indent="0">
              <a:lnSpc>
                <a:spcPct val="80000"/>
              </a:lnSpc>
              <a:spcBef>
                <a:spcPts val="500"/>
              </a:spcBef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96B82-9C2C-9266-2956-A447BEB60EE2}"/>
              </a:ext>
            </a:extLst>
          </p:cNvPr>
          <p:cNvSpPr txBox="1"/>
          <p:nvPr/>
        </p:nvSpPr>
        <p:spPr>
          <a:xfrm>
            <a:off x="1219200" y="6277431"/>
            <a:ext cx="9550940" cy="4308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If an AI algorithm can drive our cars, why cannot it run our telescopes?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AB4DC1-BD7F-38AD-7433-CC79209CE83D}"/>
              </a:ext>
            </a:extLst>
          </p:cNvPr>
          <p:cNvSpPr txBox="1"/>
          <p:nvPr/>
        </p:nvSpPr>
        <p:spPr>
          <a:xfrm>
            <a:off x="838199" y="2406657"/>
            <a:ext cx="1044873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It is already happening at CERN, material science, drug design, astronomy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Adaptive target selection,  active learning, Gaussian processes</a:t>
            </a:r>
            <a:endParaRPr lang="en-US" sz="22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Maybe this will be the </a:t>
            </a:r>
            <a:r>
              <a:rPr lang="en-US" sz="2200" b="1" dirty="0"/>
              <a:t>Fifth Paradigm</a:t>
            </a:r>
            <a:r>
              <a:rPr lang="en-US" sz="2200" dirty="0"/>
              <a:t>, algorithms control our experiments</a:t>
            </a:r>
            <a:br>
              <a:rPr lang="en-US" sz="2200" dirty="0"/>
            </a:br>
            <a:r>
              <a:rPr lang="en-US" sz="2200" dirty="0"/>
              <a:t>	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=&gt; also make intelligent, real-time decisions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 descr="A picture containing dandelion green&#10;&#10;Description automatically generated">
            <a:extLst>
              <a:ext uri="{FF2B5EF4-FFF2-40B4-BE49-F238E27FC236}">
                <a16:creationId xmlns:a16="http://schemas.microsoft.com/office/drawing/2014/main" id="{CC005DD5-8695-53DA-477A-44FFA595C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62" y="0"/>
            <a:ext cx="3481137" cy="19909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E6917-6261-7025-8266-5CADDB52F5C3}"/>
              </a:ext>
            </a:extLst>
          </p:cNvPr>
          <p:cNvGrpSpPr/>
          <p:nvPr/>
        </p:nvGrpSpPr>
        <p:grpSpPr>
          <a:xfrm>
            <a:off x="905065" y="3945775"/>
            <a:ext cx="10259482" cy="2262929"/>
            <a:chOff x="1226319" y="4114800"/>
            <a:chExt cx="10259482" cy="22629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25236F-2AC4-1E68-3647-E3F3F12D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8338" y="5533895"/>
              <a:ext cx="897463" cy="6907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3D579D-F54A-424D-117C-84892A204585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388" y="4114800"/>
              <a:ext cx="6123709" cy="2262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DD259B-ADA8-284F-B6AD-05F9A53B9E4C}"/>
                </a:ext>
              </a:extLst>
            </p:cNvPr>
            <p:cNvSpPr txBox="1"/>
            <p:nvPr/>
          </p:nvSpPr>
          <p:spPr>
            <a:xfrm>
              <a:off x="1226319" y="5688532"/>
              <a:ext cx="623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Supported by the Schmidt Sciences </a:t>
              </a:r>
              <a:br>
                <a:rPr lang="en-US" sz="1400" i="1" dirty="0"/>
              </a:br>
              <a:r>
                <a:rPr lang="en-US" sz="1400" i="1" dirty="0"/>
                <a:t>at JHU and Princeton:  Use AI Feedback for the PFS project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F2AC9A-E75C-C7DA-122A-1D3871DA38D7}"/>
                </a:ext>
              </a:extLst>
            </p:cNvPr>
            <p:cNvSpPr txBox="1"/>
            <p:nvPr/>
          </p:nvSpPr>
          <p:spPr>
            <a:xfrm>
              <a:off x="1752600" y="4419600"/>
              <a:ext cx="2659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Put the telescope in the </a:t>
              </a:r>
              <a:br>
                <a:rPr lang="en-US" sz="1800" dirty="0">
                  <a:latin typeface="+mn-lt"/>
                </a:rPr>
              </a:br>
              <a:r>
                <a:rPr lang="en-US" sz="1800" dirty="0">
                  <a:latin typeface="+mn-lt"/>
                </a:rPr>
                <a:t>reinforcement loop!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2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8664A9-4860-2D87-AB04-012105B0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03" y="365125"/>
            <a:ext cx="10515600" cy="1325563"/>
          </a:xfrm>
        </p:spPr>
        <p:txBody>
          <a:bodyPr/>
          <a:lstStyle/>
          <a:p>
            <a:r>
              <a:rPr lang="en-US" dirty="0"/>
              <a:t>Challenges: Data Locality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C5F83B-75C2-B2C7-BDD5-3273E213A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will never have all data that we need located at the same place</a:t>
            </a:r>
          </a:p>
          <a:p>
            <a:pPr lvl="1"/>
            <a:r>
              <a:rPr lang="en-US" dirty="0"/>
              <a:t>E.g. Sky Surveys/ Virtual Observatory, Government data, Medical data</a:t>
            </a:r>
          </a:p>
          <a:p>
            <a:r>
              <a:rPr lang="en-US" dirty="0"/>
              <a:t>Yes, we can finally move data fast on PB scales</a:t>
            </a:r>
          </a:p>
          <a:p>
            <a:pPr lvl="1"/>
            <a:r>
              <a:rPr lang="en-US" dirty="0"/>
              <a:t>But not that fast if we have few 100 PB</a:t>
            </a:r>
          </a:p>
          <a:p>
            <a:r>
              <a:rPr lang="en-US" dirty="0"/>
              <a:t>Eventually all scientific data will move to the cloud (~5-10 years)</a:t>
            </a:r>
          </a:p>
          <a:p>
            <a:pPr lvl="1"/>
            <a:r>
              <a:rPr lang="en-US" dirty="0"/>
              <a:t>But: they will be spread in different clouds</a:t>
            </a:r>
          </a:p>
          <a:p>
            <a:pPr lvl="1"/>
            <a:r>
              <a:rPr lang="en-US" dirty="0"/>
              <a:t>Simply moving the data to one place is not viable </a:t>
            </a:r>
          </a:p>
          <a:p>
            <a:pPr lvl="2"/>
            <a:r>
              <a:rPr lang="en-US" dirty="0"/>
              <a:t>E.g. Egress fees</a:t>
            </a:r>
          </a:p>
          <a:p>
            <a:r>
              <a:rPr lang="en-US" dirty="0"/>
              <a:t>We will need to do efficient fuzzy set comparisons across boundaries</a:t>
            </a:r>
          </a:p>
          <a:p>
            <a:pPr lvl="1"/>
            <a:r>
              <a:rPr lang="en-US" dirty="0"/>
              <a:t>Must be log N in the difference</a:t>
            </a:r>
          </a:p>
          <a:p>
            <a:pPr lvl="1"/>
            <a:r>
              <a:rPr lang="en-US" dirty="0"/>
              <a:t>Or exchange course-grain sketches of data</a:t>
            </a:r>
          </a:p>
          <a:p>
            <a:pPr lvl="1"/>
            <a:r>
              <a:rPr lang="en-US" dirty="0"/>
              <a:t>Or exchange network weights (federated learning/training)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48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6440-2DBC-562E-2EB8-298CFB0E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938"/>
            <a:ext cx="10515600" cy="1325563"/>
          </a:xfrm>
        </p:spPr>
        <p:txBody>
          <a:bodyPr/>
          <a:lstStyle/>
          <a:p>
            <a:r>
              <a:rPr lang="en-US" dirty="0"/>
              <a:t>Challenges: Reproducibility!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D20D5-88DA-EEA3-C13E-1FC97324D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Reproducibility is very hard today...</a:t>
            </a:r>
          </a:p>
          <a:p>
            <a:r>
              <a:rPr lang="en-US" dirty="0"/>
              <a:t>But, we thought at least we understand what it is</a:t>
            </a:r>
          </a:p>
          <a:p>
            <a:r>
              <a:rPr lang="en-US" dirty="0"/>
              <a:t>Maybe we don’t…</a:t>
            </a:r>
          </a:p>
          <a:p>
            <a:endParaRPr lang="en-US" dirty="0"/>
          </a:p>
          <a:p>
            <a:r>
              <a:rPr lang="en-US" dirty="0"/>
              <a:t>If the analysis of every experiment running through AI </a:t>
            </a:r>
            <a:br>
              <a:rPr lang="en-US" dirty="0"/>
            </a:br>
            <a:r>
              <a:rPr lang="en-US" dirty="0"/>
              <a:t>is inherently stochastic,  what does reproducibility mean?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1D5A7-FA3F-DD71-B1F1-C1DBA31D1478}"/>
              </a:ext>
            </a:extLst>
          </p:cNvPr>
          <p:cNvSpPr txBox="1"/>
          <p:nvPr/>
        </p:nvSpPr>
        <p:spPr>
          <a:xfrm>
            <a:off x="1219200" y="6277431"/>
            <a:ext cx="9979794" cy="4308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We need to redefine reproducibility for AI related analyses (and experiments)</a:t>
            </a:r>
          </a:p>
        </p:txBody>
      </p:sp>
    </p:spTree>
    <p:extLst>
      <p:ext uri="{BB962C8B-B14F-4D97-AF65-F5344CB8AC3E}">
        <p14:creationId xmlns:p14="http://schemas.microsoft.com/office/powerpoint/2010/main" val="30461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C888-4FD1-4086-9805-35D8FE3F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B11C-7C6A-46ED-9E97-454817CD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87" y="1844350"/>
            <a:ext cx="10515600" cy="3684269"/>
          </a:xfrm>
        </p:spPr>
        <p:txBody>
          <a:bodyPr anchor="t">
            <a:noAutofit/>
          </a:bodyPr>
          <a:lstStyle/>
          <a:p>
            <a:pPr marL="0">
              <a:spcBef>
                <a:spcPts val="600"/>
              </a:spcBef>
            </a:pPr>
            <a:r>
              <a:rPr lang="en-US" sz="2200" dirty="0"/>
              <a:t>The only way for academics to stay relevant is to </a:t>
            </a:r>
            <a:r>
              <a:rPr lang="en-US" sz="2200" b="1" dirty="0"/>
              <a:t>collect more unique data</a:t>
            </a:r>
            <a:r>
              <a:rPr lang="en-US" sz="2200" dirty="0"/>
              <a:t>!</a:t>
            </a:r>
          </a:p>
          <a:p>
            <a:pPr marL="0">
              <a:spcBef>
                <a:spcPts val="600"/>
              </a:spcBef>
            </a:pPr>
            <a:r>
              <a:rPr lang="en-US" sz="2200" dirty="0"/>
              <a:t>The data must be AI-ready  (from sensors to tensors!)</a:t>
            </a:r>
          </a:p>
          <a:p>
            <a:pPr marL="0">
              <a:spcBef>
                <a:spcPts val="600"/>
              </a:spcBef>
            </a:pPr>
            <a:r>
              <a:rPr lang="en-US" sz="2200" dirty="0"/>
              <a:t>Many challenges remain: collection, analysis, preservation, reproducibility</a:t>
            </a:r>
          </a:p>
          <a:p>
            <a:pPr marL="0">
              <a:spcBef>
                <a:spcPts val="600"/>
              </a:spcBef>
            </a:pPr>
            <a:r>
              <a:rPr lang="en-US" sz="2200" dirty="0"/>
              <a:t>AI will optimize our experimental strategy to maximize science goals</a:t>
            </a:r>
          </a:p>
          <a:p>
            <a:pPr marL="0">
              <a:spcBef>
                <a:spcPts val="600"/>
              </a:spcBef>
            </a:pPr>
            <a:r>
              <a:rPr lang="en-US" sz="2200" dirty="0"/>
              <a:t>AI driven experiments around the corner (with the AI in active control)</a:t>
            </a:r>
          </a:p>
          <a:p>
            <a:pPr marL="0">
              <a:spcBef>
                <a:spcPts val="600"/>
              </a:spcBef>
            </a:pPr>
            <a:r>
              <a:rPr lang="en-US" sz="2200" dirty="0"/>
              <a:t>New types of uncertainties emerging</a:t>
            </a:r>
          </a:p>
          <a:p>
            <a:pPr marL="0" indent="0">
              <a:spcBef>
                <a:spcPts val="600"/>
              </a:spcBef>
              <a:buNone/>
            </a:pPr>
            <a:endParaRPr lang="en-US" sz="2200" dirty="0"/>
          </a:p>
          <a:p>
            <a:pPr marL="0">
              <a:spcBef>
                <a:spcPts val="600"/>
              </a:spcBef>
            </a:pPr>
            <a:r>
              <a:rPr lang="en-US" sz="2200" dirty="0"/>
              <a:t>AI is the Quantum Mechanics of computing – everything is probabilistic</a:t>
            </a:r>
          </a:p>
          <a:p>
            <a:pPr marL="0">
              <a:spcBef>
                <a:spcPts val="600"/>
              </a:spcBef>
            </a:pPr>
            <a:r>
              <a:rPr lang="en-US" sz="2200" dirty="0"/>
              <a:t>The relation of computing to big data is changing:</a:t>
            </a:r>
          </a:p>
          <a:p>
            <a:pPr marL="457200" lvl="1">
              <a:spcBef>
                <a:spcPts val="600"/>
              </a:spcBef>
            </a:pPr>
            <a:r>
              <a:rPr lang="en-US" sz="2000" dirty="0"/>
              <a:t>From queries to inference =&gt; much more cycles per byte of data (super-Amdahl)</a:t>
            </a:r>
          </a:p>
          <a:p>
            <a:pPr marL="457200" lvl="1">
              <a:spcBef>
                <a:spcPts val="600"/>
              </a:spcBef>
            </a:pPr>
            <a:r>
              <a:rPr lang="en-US" sz="2000" dirty="0"/>
              <a:t>Generalization </a:t>
            </a:r>
            <a:endParaRPr lang="en-US" sz="2200" dirty="0"/>
          </a:p>
          <a:p>
            <a:pPr marL="0">
              <a:spcBef>
                <a:spcPts val="600"/>
              </a:spcBef>
            </a:pPr>
            <a:r>
              <a:rPr lang="en-US" sz="2200" dirty="0"/>
              <a:t>This new world will take some time to adjust to…</a:t>
            </a:r>
          </a:p>
          <a:p>
            <a:pPr marL="0">
              <a:spcBef>
                <a:spcPts val="600"/>
              </a:spcBef>
            </a:pPr>
            <a:endParaRPr lang="en-US" sz="2200" dirty="0"/>
          </a:p>
          <a:p>
            <a:pPr marL="0" lvl="1" indent="0">
              <a:spcBef>
                <a:spcPts val="600"/>
              </a:spcBef>
              <a:buNone/>
            </a:pPr>
            <a:endParaRPr lang="en-US" sz="2200" dirty="0"/>
          </a:p>
          <a:p>
            <a:pPr marL="0">
              <a:spcBef>
                <a:spcPts val="600"/>
              </a:spcBef>
            </a:pPr>
            <a:endParaRPr lang="en-US" sz="2200" dirty="0"/>
          </a:p>
          <a:p>
            <a:pPr marL="25400" indent="0">
              <a:lnSpc>
                <a:spcPct val="80000"/>
              </a:lnSpc>
              <a:spcBef>
                <a:spcPts val="600"/>
              </a:spcBef>
              <a:buNone/>
            </a:pPr>
            <a:endParaRPr lang="en-US" sz="2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DFFF98-4DBE-B9F1-7C7E-ADA38D4BC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353" r="75238" b="19566"/>
          <a:stretch/>
        </p:blipFill>
        <p:spPr bwMode="auto">
          <a:xfrm>
            <a:off x="10714474" y="0"/>
            <a:ext cx="1477526" cy="594923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64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961" y="177796"/>
            <a:ext cx="9694132" cy="64516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144000" y="228600"/>
            <a:ext cx="25908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D6436-4661-1547-AA02-9562FE83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AI is a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New Kind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of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0E4DC-FE77-D429-BEF1-B4DA4F6C6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Until now most of computing was deterministic</a:t>
            </a:r>
          </a:p>
          <a:p>
            <a:r>
              <a:rPr lang="en-US" dirty="0"/>
              <a:t>Neural network weights start from random initial condition</a:t>
            </a:r>
          </a:p>
          <a:p>
            <a:r>
              <a:rPr lang="en-US" dirty="0"/>
              <a:t>After training they yield similar (but not identical) inferences</a:t>
            </a:r>
          </a:p>
          <a:p>
            <a:r>
              <a:rPr lang="en-US" dirty="0"/>
              <a:t>Everything moves from deterministic to probabilistic and stochastic</a:t>
            </a:r>
          </a:p>
          <a:p>
            <a:r>
              <a:rPr lang="en-US" dirty="0"/>
              <a:t>A similar major shift happened in the past 100 years ago:</a:t>
            </a:r>
          </a:p>
          <a:p>
            <a:pPr lvl="1"/>
            <a:r>
              <a:rPr lang="en-US" dirty="0"/>
              <a:t>Deterministic Classical Physics vs Probabilistic Quantum Mechanics</a:t>
            </a:r>
          </a:p>
          <a:p>
            <a:r>
              <a:rPr lang="en-US" dirty="0"/>
              <a:t>QM split the physics community:</a:t>
            </a:r>
          </a:p>
          <a:p>
            <a:pPr lvl="1"/>
            <a:r>
              <a:rPr lang="en-US" dirty="0"/>
              <a:t>It was embraced by the 20-year olds, while the elder were scratching </a:t>
            </a:r>
            <a:br>
              <a:rPr lang="en-US" dirty="0"/>
            </a:br>
            <a:r>
              <a:rPr lang="en-US" dirty="0"/>
              <a:t>their heads</a:t>
            </a:r>
          </a:p>
          <a:p>
            <a:r>
              <a:rPr lang="en-US" dirty="0"/>
              <a:t>QM changed not just physics but our lives</a:t>
            </a:r>
          </a:p>
        </p:txBody>
      </p:sp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FD313EB6-699A-46D8-F8D7-A26B62DFD927}"/>
              </a:ext>
            </a:extLst>
          </p:cNvPr>
          <p:cNvSpPr txBox="1"/>
          <p:nvPr/>
        </p:nvSpPr>
        <p:spPr>
          <a:xfrm>
            <a:off x="723900" y="6163699"/>
            <a:ext cx="10744200" cy="43084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200" b="1" i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AI is the new Quantum Mechanics</a:t>
            </a:r>
          </a:p>
        </p:txBody>
      </p:sp>
    </p:spTree>
    <p:extLst>
      <p:ext uri="{BB962C8B-B14F-4D97-AF65-F5344CB8AC3E}">
        <p14:creationId xmlns:p14="http://schemas.microsoft.com/office/powerpoint/2010/main" val="27752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Arial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 Emergence of Big Science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Google Shape;71;p2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1004690" cy="152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Calibri" panose="020F0502020204030204" pitchFamily="34" charset="0"/>
              <a:buChar char="•"/>
            </a:pPr>
            <a:r>
              <a:rPr lang="en-US" sz="2200" dirty="0"/>
              <a:t>From “</a:t>
            </a:r>
            <a:r>
              <a:rPr lang="en-US" sz="2200" b="1" i="1" dirty="0"/>
              <a:t>manual production</a:t>
            </a:r>
            <a:r>
              <a:rPr lang="en-US" sz="2200" dirty="0"/>
              <a:t>” of scientific data to the “</a:t>
            </a:r>
            <a:r>
              <a:rPr lang="en-US" sz="2200" b="1" i="1" dirty="0"/>
              <a:t>industrial revolution</a:t>
            </a:r>
            <a:r>
              <a:rPr lang="en-US" sz="2200" dirty="0"/>
              <a:t>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Char char="•"/>
            </a:pPr>
            <a:r>
              <a:rPr lang="en-US" sz="2200" dirty="0"/>
              <a:t>1920-40 : Small experiments by few individuals, slowly growing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Char char="•"/>
            </a:pPr>
            <a:r>
              <a:rPr lang="en-US" sz="2200" dirty="0"/>
              <a:t>1960-: Big Science, costing $1B+, take decades, very risk-adverse, thousands of people</a:t>
            </a: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sp>
        <p:nvSpPr>
          <p:cNvPr id="72" name="Google Shape;72;p2"/>
          <p:cNvSpPr txBox="1"/>
          <p:nvPr/>
        </p:nvSpPr>
        <p:spPr>
          <a:xfrm>
            <a:off x="1388225" y="6119376"/>
            <a:ext cx="8941724" cy="43084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It will take the whole world to build the next Big Science experiments</a:t>
            </a:r>
            <a:r>
              <a:rPr lang="en-US" sz="2200" b="1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…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1757863" y="5129541"/>
            <a:ext cx="6868309" cy="4000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Van der Graaf -&gt; Cyclotron -&gt; Synchrotron -&gt; National Labs</a:t>
            </a:r>
            <a:endParaRPr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" name="Google Shape;74;p2"/>
          <p:cNvGrpSpPr/>
          <p:nvPr/>
        </p:nvGrpSpPr>
        <p:grpSpPr>
          <a:xfrm>
            <a:off x="8626172" y="5329576"/>
            <a:ext cx="2196998" cy="461624"/>
            <a:chOff x="8035210" y="3281329"/>
            <a:chExt cx="2196998" cy="461624"/>
          </a:xfrm>
        </p:grpSpPr>
        <p:sp>
          <p:nvSpPr>
            <p:cNvPr id="75" name="Google Shape;75;p2"/>
            <p:cNvSpPr txBox="1"/>
            <p:nvPr/>
          </p:nvSpPr>
          <p:spPr>
            <a:xfrm>
              <a:off x="8799791" y="3281329"/>
              <a:ext cx="1432417" cy="461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LHC </a:t>
              </a:r>
              <a:r>
                <a:rPr lang="en-US" sz="2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☺</a:t>
              </a:r>
              <a:endParaRPr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6" name="Google Shape;76;p2"/>
            <p:cNvCxnSpPr>
              <a:cxnSpLocks/>
              <a:stCxn id="73" idx="3"/>
              <a:endCxn id="75" idx="1"/>
            </p:cNvCxnSpPr>
            <p:nvPr/>
          </p:nvCxnSpPr>
          <p:spPr>
            <a:xfrm>
              <a:off x="8035210" y="3357529"/>
              <a:ext cx="764581" cy="154612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77" name="Google Shape;77;p2"/>
          <p:cNvGrpSpPr/>
          <p:nvPr/>
        </p:nvGrpSpPr>
        <p:grpSpPr>
          <a:xfrm>
            <a:off x="8626172" y="4867570"/>
            <a:ext cx="2196997" cy="538206"/>
            <a:chOff x="7770356" y="2699044"/>
            <a:chExt cx="2196997" cy="538206"/>
          </a:xfrm>
        </p:grpSpPr>
        <p:sp>
          <p:nvSpPr>
            <p:cNvPr id="78" name="Google Shape;78;p2"/>
            <p:cNvSpPr txBox="1"/>
            <p:nvPr/>
          </p:nvSpPr>
          <p:spPr>
            <a:xfrm>
              <a:off x="8487944" y="2699044"/>
              <a:ext cx="147940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SSC ☹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" name="Google Shape;79;p2"/>
            <p:cNvCxnSpPr>
              <a:cxnSpLocks/>
              <a:stCxn id="73" idx="3"/>
              <a:endCxn id="78" idx="1"/>
            </p:cNvCxnSpPr>
            <p:nvPr/>
          </p:nvCxnSpPr>
          <p:spPr>
            <a:xfrm flipV="1">
              <a:off x="7770356" y="2883710"/>
              <a:ext cx="717588" cy="35354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1026" name="Picture 2" descr="Large Hadron Collider gears up for next round with incredible energy |  Daily Sabah">
            <a:extLst>
              <a:ext uri="{FF2B5EF4-FFF2-40B4-BE49-F238E27FC236}">
                <a16:creationId xmlns:a16="http://schemas.microsoft.com/office/drawing/2014/main" id="{0CB11AD4-F8C2-EA6F-5593-D19DB5F43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444" y="3302792"/>
            <a:ext cx="2111661" cy="14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6E2D2D-AAAE-856F-73AF-AB024DE788B6}"/>
              </a:ext>
            </a:extLst>
          </p:cNvPr>
          <p:cNvSpPr txBox="1"/>
          <p:nvPr/>
        </p:nvSpPr>
        <p:spPr>
          <a:xfrm>
            <a:off x="838200" y="3183608"/>
            <a:ext cx="9525000" cy="19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200" b="1" dirty="0"/>
              <a:t>This is a big difference</a:t>
            </a:r>
            <a:endParaRPr lang="en-US"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0000"/>
              <a:buChar char="•"/>
            </a:pPr>
            <a:r>
              <a:rPr lang="en-US" sz="2200" dirty="0"/>
              <a:t>Past: Experiments rapidly followed one another, data sets had a short life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0000"/>
              <a:buChar char="•"/>
            </a:pPr>
            <a:r>
              <a:rPr lang="en-US" sz="2200" dirty="0"/>
              <a:t>Today: Big Science experiments (LIGO, LHC, SKA, LSST, OOI, NEON,…) </a:t>
            </a:r>
            <a:br>
              <a:rPr lang="en-US" sz="2200" dirty="0"/>
            </a:br>
            <a:r>
              <a:rPr lang="en-US" sz="2200" dirty="0"/>
              <a:t>may not be surpassed by another variant in our lifetime</a:t>
            </a:r>
          </a:p>
          <a:p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59988"/>
            <a:ext cx="10515600" cy="1325563"/>
          </a:xfrm>
        </p:spPr>
        <p:txBody>
          <a:bodyPr/>
          <a:lstStyle/>
          <a:p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Today’s Science Environment is Mid-Scale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63809" y="1791010"/>
            <a:ext cx="105156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000" dirty="0"/>
              <a:t>For a long time science funding was bimodal, small PI projects vs Big Science</a:t>
            </a:r>
          </a:p>
          <a:p>
            <a:pPr>
              <a:defRPr/>
            </a:pPr>
            <a:r>
              <a:rPr lang="en-US" altLang="en-US" sz="2000" dirty="0"/>
              <a:t>It is quite different today – more in the </a:t>
            </a:r>
            <a:r>
              <a:rPr lang="en-US" altLang="en-US" sz="2000" b="1" dirty="0"/>
              <a:t>middle</a:t>
            </a:r>
          </a:p>
          <a:p>
            <a:pPr lvl="1">
              <a:defRPr/>
            </a:pPr>
            <a:r>
              <a:rPr lang="en-US" altLang="en-US" sz="1800" dirty="0"/>
              <a:t>Private foundations, public-private partnerships (SDSS, PFS, …)</a:t>
            </a:r>
          </a:p>
          <a:p>
            <a:pPr lvl="1">
              <a:defRPr/>
            </a:pPr>
            <a:r>
              <a:rPr lang="en-US" altLang="en-US" sz="1800" dirty="0"/>
              <a:t>Create a unique instrument, use cutting edge technology,</a:t>
            </a:r>
            <a:br>
              <a:rPr lang="en-US" altLang="en-US" sz="1800" dirty="0"/>
            </a:br>
            <a:r>
              <a:rPr lang="en-US" altLang="en-US" sz="1800" dirty="0"/>
              <a:t>take risks, push budgets to the limit (and beyond) to maximize science,</a:t>
            </a:r>
            <a:br>
              <a:rPr lang="en-US" altLang="en-US" sz="1800" dirty="0"/>
            </a:br>
            <a:r>
              <a:rPr lang="en-US" altLang="en-US" sz="1800" dirty="0"/>
              <a:t>generate large amounts (petabytes) of data</a:t>
            </a:r>
          </a:p>
          <a:p>
            <a:pPr lvl="1">
              <a:defRPr/>
            </a:pPr>
            <a:r>
              <a:rPr lang="en-US" altLang="en-US" sz="1800" dirty="0"/>
              <a:t>Enormous fresh energy liberated!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b="1" i="1" dirty="0"/>
              <a:t>Agility</a:t>
            </a:r>
            <a:r>
              <a:rPr lang="en-US" sz="1800" dirty="0"/>
              <a:t> – important because of the exponential technology growth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 b="1" i="1" dirty="0"/>
              <a:t>Highly automated, robotic experiments </a:t>
            </a:r>
            <a:r>
              <a:rPr lang="en-US" sz="1800" dirty="0"/>
              <a:t>– the next step in </a:t>
            </a:r>
            <a:br>
              <a:rPr lang="en-US" sz="1800" dirty="0"/>
            </a:br>
            <a:r>
              <a:rPr lang="en-US" sz="1800" dirty="0"/>
              <a:t>scientific data acquisition </a:t>
            </a:r>
          </a:p>
          <a:p>
            <a:pPr lvl="1">
              <a:defRPr/>
            </a:pPr>
            <a:r>
              <a:rPr lang="en-US" altLang="en-US" sz="1800" dirty="0"/>
              <a:t>At the “sweet spot” for science</a:t>
            </a:r>
          </a:p>
          <a:p>
            <a:pPr lvl="1">
              <a:defRPr/>
            </a:pPr>
            <a:r>
              <a:rPr lang="en-US" altLang="en-US" sz="1800" dirty="0"/>
              <a:t>Do computations on a shoestring, opportunistically</a:t>
            </a:r>
          </a:p>
          <a:p>
            <a:pPr lvl="1">
              <a:defRPr/>
            </a:pPr>
            <a:r>
              <a:rPr lang="en-US" altLang="en-US" sz="1800" dirty="0"/>
              <a:t>But: “first meter” problem</a:t>
            </a:r>
          </a:p>
          <a:p>
            <a:pPr marL="0" indent="0">
              <a:buNone/>
              <a:defRPr/>
            </a:pPr>
            <a:endParaRPr lang="en-US" altLang="en-US" sz="2000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41947" y="5911516"/>
            <a:ext cx="10611853" cy="4616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i="1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9900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In this new computing model, it does not matter where computations are done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51586C-DB0B-2B5C-15D4-EC438E5C6779}"/>
              </a:ext>
            </a:extLst>
          </p:cNvPr>
          <p:cNvGrpSpPr/>
          <p:nvPr/>
        </p:nvGrpSpPr>
        <p:grpSpPr>
          <a:xfrm>
            <a:off x="8387159" y="2019607"/>
            <a:ext cx="3468605" cy="3440545"/>
            <a:chOff x="8458200" y="-1027363"/>
            <a:chExt cx="3468605" cy="34405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A449B1-F9F5-43F8-4B03-5133A0383D25}"/>
                </a:ext>
              </a:extLst>
            </p:cNvPr>
            <p:cNvGrpSpPr/>
            <p:nvPr/>
          </p:nvGrpSpPr>
          <p:grpSpPr>
            <a:xfrm>
              <a:off x="8458200" y="838200"/>
              <a:ext cx="3468605" cy="1574982"/>
              <a:chOff x="8077200" y="658812"/>
              <a:chExt cx="3849605" cy="1747982"/>
            </a:xfrm>
          </p:grpSpPr>
          <p:pic>
            <p:nvPicPr>
              <p:cNvPr id="6" name="Google Shape;109;p6" descr="Transmission Electron Microscope: JEM-1400Flash : Quote, RFQ, Price and Buy">
                <a:extLst>
                  <a:ext uri="{FF2B5EF4-FFF2-40B4-BE49-F238E27FC236}">
                    <a16:creationId xmlns:a16="http://schemas.microsoft.com/office/drawing/2014/main" id="{8C90C038-E9C0-F2A1-2730-A5136C89DA7B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077200" y="1020606"/>
                <a:ext cx="1318858" cy="1386188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7" name="Google Shape;110;p6" descr="proFPGA RACK">
                <a:extLst>
                  <a:ext uri="{FF2B5EF4-FFF2-40B4-BE49-F238E27FC236}">
                    <a16:creationId xmlns:a16="http://schemas.microsoft.com/office/drawing/2014/main" id="{40B430EB-AD60-B739-42E7-F24A083E06C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582030" y="1018521"/>
                <a:ext cx="1388272" cy="1388273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8" name="Google Shape;115;p6">
                <a:extLst>
                  <a:ext uri="{FF2B5EF4-FFF2-40B4-BE49-F238E27FC236}">
                    <a16:creationId xmlns:a16="http://schemas.microsoft.com/office/drawing/2014/main" id="{A62D0620-F0B3-DC9C-54A3-3D0CC00B9D2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2319" t="3933" r="13619" b="6331"/>
              <a:stretch/>
            </p:blipFill>
            <p:spPr>
              <a:xfrm>
                <a:off x="11440910" y="1003676"/>
                <a:ext cx="485895" cy="11482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128;p6">
                <a:extLst>
                  <a:ext uri="{FF2B5EF4-FFF2-40B4-BE49-F238E27FC236}">
                    <a16:creationId xmlns:a16="http://schemas.microsoft.com/office/drawing/2014/main" id="{E0AA5915-DC18-5061-FD27-07CE7E237734}"/>
                  </a:ext>
                </a:extLst>
              </p:cNvPr>
              <p:cNvSpPr txBox="1"/>
              <p:nvPr/>
            </p:nvSpPr>
            <p:spPr>
              <a:xfrm>
                <a:off x="8354854" y="658812"/>
                <a:ext cx="831582" cy="418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TEM</a:t>
                </a:r>
                <a:endParaRPr sz="1600"/>
              </a:p>
            </p:txBody>
          </p:sp>
          <p:sp>
            <p:nvSpPr>
              <p:cNvPr id="10" name="Google Shape;129;p6">
                <a:extLst>
                  <a:ext uri="{FF2B5EF4-FFF2-40B4-BE49-F238E27FC236}">
                    <a16:creationId xmlns:a16="http://schemas.microsoft.com/office/drawing/2014/main" id="{3A35FE23-18DA-F0F3-7E84-B0C41818A345}"/>
                  </a:ext>
                </a:extLst>
              </p:cNvPr>
              <p:cNvSpPr txBox="1"/>
              <p:nvPr/>
            </p:nvSpPr>
            <p:spPr>
              <a:xfrm>
                <a:off x="9866021" y="658813"/>
                <a:ext cx="958541" cy="418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FPGA</a:t>
                </a:r>
                <a:endParaRPr sz="1600" dirty="0"/>
              </a:p>
            </p:txBody>
          </p:sp>
          <p:sp>
            <p:nvSpPr>
              <p:cNvPr id="11" name="Google Shape;131;p6">
                <a:extLst>
                  <a:ext uri="{FF2B5EF4-FFF2-40B4-BE49-F238E27FC236}">
                    <a16:creationId xmlns:a16="http://schemas.microsoft.com/office/drawing/2014/main" id="{FA3FABBA-B3F3-AA37-1C17-A5754145FB8D}"/>
                  </a:ext>
                </a:extLst>
              </p:cNvPr>
              <p:cNvSpPr/>
              <p:nvPr/>
            </p:nvSpPr>
            <p:spPr>
              <a:xfrm>
                <a:off x="9288958" y="1296636"/>
                <a:ext cx="401582" cy="2188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D7D2D8"/>
              </a:solidFill>
              <a:ln w="9525" cap="flat" cmpd="sng">
                <a:solidFill>
                  <a:srgbClr val="77697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31;p6">
                <a:extLst>
                  <a:ext uri="{FF2B5EF4-FFF2-40B4-BE49-F238E27FC236}">
                    <a16:creationId xmlns:a16="http://schemas.microsoft.com/office/drawing/2014/main" id="{E5C14019-D3AE-CE57-95C8-2B6DD37F6CF9}"/>
                  </a:ext>
                </a:extLst>
              </p:cNvPr>
              <p:cNvSpPr/>
              <p:nvPr/>
            </p:nvSpPr>
            <p:spPr>
              <a:xfrm>
                <a:off x="10995773" y="1296636"/>
                <a:ext cx="401582" cy="2188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D7D2D8"/>
              </a:solidFill>
              <a:ln w="9525" cap="flat" cmpd="sng">
                <a:solidFill>
                  <a:srgbClr val="77697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" name="Google Shape;182;p9">
              <a:extLst>
                <a:ext uri="{FF2B5EF4-FFF2-40B4-BE49-F238E27FC236}">
                  <a16:creationId xmlns:a16="http://schemas.microsoft.com/office/drawing/2014/main" id="{A1959F58-856A-3039-3618-4033FD4466E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9091"/>
            <a:stretch/>
          </p:blipFill>
          <p:spPr>
            <a:xfrm>
              <a:off x="10743903" y="-1027363"/>
              <a:ext cx="1167015" cy="102721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4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3181" cy="1325563"/>
          </a:xfrm>
        </p:spPr>
        <p:txBody>
          <a:bodyPr/>
          <a:lstStyle/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Agility vs Tenacity – How Can We Compete?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38200" y="1488909"/>
            <a:ext cx="10897651" cy="4572000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sz="2400" dirty="0"/>
              <a:t>Extremely </a:t>
            </a:r>
            <a:r>
              <a:rPr lang="en-US" altLang="en-US" sz="2400" b="1" dirty="0"/>
              <a:t>agile</a:t>
            </a:r>
            <a:r>
              <a:rPr lang="en-US" altLang="en-US" sz="2400" dirty="0"/>
              <a:t> changes in the industry (particularly in AI)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Google, Facebook, Amazon, Microsoft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sz="2400" dirty="0"/>
              <a:t>Universities cannot compete with the industry in agility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hires are for 40 years…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Or in number of GPUs deployed…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sz="2400" b="1" dirty="0"/>
              <a:t>But we can compete in tenacity and </a:t>
            </a:r>
            <a:r>
              <a:rPr lang="en-US" altLang="en-US" sz="2400" b="1" dirty="0">
                <a:highlight>
                  <a:srgbClr val="00FF00"/>
                </a:highlight>
              </a:rPr>
              <a:t>high-value data</a:t>
            </a:r>
            <a:r>
              <a:rPr lang="en-US" altLang="en-US" sz="2400" b="1" dirty="0"/>
              <a:t>!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altLang="en-US" sz="24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sz="2400" dirty="0"/>
              <a:t>Mid-scale projects emerging at Universities</a:t>
            </a:r>
            <a:br>
              <a:rPr lang="en-US" altLang="en-US" sz="2400" dirty="0"/>
            </a:b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</a:rPr>
              <a:t>	=&gt; generating petabytes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sz="2400" dirty="0"/>
              <a:t>Innovative uses of AI will optimize experiments (</a:t>
            </a:r>
            <a:r>
              <a:rPr lang="en-US" altLang="en-US" sz="2400" b="1" i="1" dirty="0"/>
              <a:t>-&gt; sensors</a:t>
            </a:r>
            <a:r>
              <a:rPr lang="en-US" altLang="en-US" sz="2400" dirty="0"/>
              <a:t>) and discover new patterns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sz="2400" dirty="0"/>
              <a:t>This requires the data sets to be “AI-ready”  (</a:t>
            </a:r>
            <a:r>
              <a:rPr lang="en-US" altLang="en-US" sz="2400" b="1" i="1" dirty="0"/>
              <a:t>-&gt; tensors</a:t>
            </a:r>
            <a:r>
              <a:rPr lang="en-US" altLang="en-US" sz="2400" dirty="0"/>
              <a:t>)</a:t>
            </a:r>
          </a:p>
          <a:p>
            <a:pPr marL="457200" lvl="1" indent="0">
              <a:buNone/>
            </a:pPr>
            <a:r>
              <a:rPr lang="en-US" altLang="en-US" sz="1800" dirty="0"/>
              <a:t> 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181735" y="5926574"/>
            <a:ext cx="7612982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i="1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9900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latin typeface="Times New Roman" panose="02020603050405020304" pitchFamily="18" charset="0"/>
              </a:rPr>
              <a:t>Most breakthroughs come from a unique data set </a:t>
            </a:r>
            <a:br>
              <a:rPr lang="en-US" altLang="en-US" sz="2000" b="1" i="1" dirty="0">
                <a:latin typeface="Times New Roman" panose="02020603050405020304" pitchFamily="18" charset="0"/>
              </a:rPr>
            </a:br>
            <a:r>
              <a:rPr lang="en-US" altLang="en-US" sz="2000" b="1" i="1" dirty="0">
                <a:latin typeface="Times New Roman" panose="02020603050405020304" pitchFamily="18" charset="0"/>
              </a:rPr>
              <a:t>(Human Genome, SDSS, ImageNet) </a:t>
            </a:r>
            <a:r>
              <a:rPr lang="en-US" altLang="en-US" sz="2000" dirty="0"/>
              <a:t>– 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combined with disruptive ideas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4F054-D163-084D-0397-74CF9A5E8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76" y="2016592"/>
            <a:ext cx="3052354" cy="19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7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Scientific Data Analysis is Evolving…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874" y="1671136"/>
            <a:ext cx="7772400" cy="38682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375"/>
              </a:spcBef>
              <a:buNone/>
              <a:defRPr/>
            </a:pPr>
            <a:r>
              <a:rPr lang="en-US" sz="2200" dirty="0"/>
              <a:t>The evolution of the music industry is a good example: </a:t>
            </a:r>
          </a:p>
          <a:p>
            <a:pPr>
              <a:lnSpc>
                <a:spcPct val="80000"/>
              </a:lnSpc>
              <a:spcBef>
                <a:spcPts val="375"/>
              </a:spcBef>
              <a:defRPr/>
            </a:pPr>
            <a:endParaRPr lang="en-US" sz="1800" dirty="0"/>
          </a:p>
          <a:p>
            <a:pPr>
              <a:lnSpc>
                <a:spcPct val="80000"/>
              </a:lnSpc>
              <a:spcBef>
                <a:spcPts val="375"/>
              </a:spcBef>
              <a:defRPr/>
            </a:pPr>
            <a:endParaRPr lang="en-US" sz="1800" dirty="0"/>
          </a:p>
          <a:p>
            <a:pPr marL="342900" lvl="1" indent="0">
              <a:lnSpc>
                <a:spcPct val="80000"/>
              </a:lnSpc>
              <a:buNone/>
              <a:defRPr/>
            </a:pPr>
            <a:r>
              <a:rPr lang="en-US" dirty="0"/>
              <a:t>	 </a:t>
            </a:r>
            <a:endParaRPr lang="en-US" sz="1650" dirty="0">
              <a:solidFill>
                <a:schemeClr val="accent1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330927" y="2094207"/>
            <a:ext cx="2062047" cy="1249252"/>
            <a:chOff x="7370910" y="2110470"/>
            <a:chExt cx="2749611" cy="1665901"/>
          </a:xfrm>
        </p:grpSpPr>
        <p:sp>
          <p:nvSpPr>
            <p:cNvPr id="6163" name="TextBox 5"/>
            <p:cNvSpPr txBox="1">
              <a:spLocks noChangeArrowheads="1"/>
            </p:cNvSpPr>
            <p:nvPr/>
          </p:nvSpPr>
          <p:spPr bwMode="auto">
            <a:xfrm>
              <a:off x="7370910" y="2628346"/>
              <a:ext cx="1055071" cy="492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i="1">
                  <a:solidFill>
                    <a:srgbClr val="333399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990033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LP/CD</a:t>
              </a:r>
              <a:endParaRPr lang="en-US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6168" name="Picture 2" descr="Miles Davis - Kind of Blue Vinyl Recor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620" y="2110470"/>
              <a:ext cx="1665901" cy="166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333285" y="2631780"/>
            <a:ext cx="3233312" cy="1160070"/>
            <a:chOff x="7915324" y="4515938"/>
            <a:chExt cx="4310917" cy="1543931"/>
          </a:xfrm>
        </p:grpSpPr>
        <p:pic>
          <p:nvPicPr>
            <p:cNvPr id="6166" name="Picture 6" descr="Image result for spotif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2310" y="4515938"/>
              <a:ext cx="1543931" cy="1543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TextBox 11"/>
            <p:cNvSpPr txBox="1">
              <a:spLocks noChangeArrowheads="1"/>
            </p:cNvSpPr>
            <p:nvPr/>
          </p:nvSpPr>
          <p:spPr bwMode="auto">
            <a:xfrm>
              <a:off x="7915324" y="5042133"/>
              <a:ext cx="2652076" cy="49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i="1">
                  <a:solidFill>
                    <a:srgbClr val="333399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990033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=&gt; Spotify/Pandora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983944" y="2410804"/>
            <a:ext cx="2215547" cy="1099473"/>
            <a:chOff x="7683810" y="3273945"/>
            <a:chExt cx="2955642" cy="1467251"/>
          </a:xfrm>
        </p:grpSpPr>
        <p:pic>
          <p:nvPicPr>
            <p:cNvPr id="6164" name="Picture 4" descr="Image result for iTun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721" y="3273945"/>
              <a:ext cx="1460731" cy="146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9" name="TextBox 12"/>
            <p:cNvSpPr txBox="1">
              <a:spLocks noChangeArrowheads="1"/>
            </p:cNvSpPr>
            <p:nvPr/>
          </p:nvSpPr>
          <p:spPr bwMode="auto">
            <a:xfrm>
              <a:off x="7683810" y="3671195"/>
              <a:ext cx="1440910" cy="49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i="1">
                  <a:solidFill>
                    <a:srgbClr val="333399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990033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=&gt; iTunes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41400" y="3526971"/>
            <a:ext cx="40943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14313" indent="-2143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i="1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9900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200" dirty="0"/>
              <a:t>What are the data equivalents?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791201" y="5036291"/>
            <a:ext cx="4116976" cy="842547"/>
            <a:chOff x="4784440" y="4992933"/>
            <a:chExt cx="5184159" cy="841644"/>
          </a:xfrm>
        </p:grpSpPr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784440" y="5294111"/>
              <a:ext cx="2658802" cy="540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=&gt; Run in the cloud, </a:t>
              </a:r>
              <a:b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</a:b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    view the result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903516" y="4992933"/>
              <a:ext cx="2065083" cy="830106"/>
            </a:xfrm>
            <a:prstGeom prst="rect">
              <a:avLst/>
            </a:prstGeom>
            <a:solidFill>
              <a:srgbClr val="25DB73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i="1" dirty="0"/>
                <a:t>Google </a:t>
              </a:r>
              <a:r>
                <a:rPr lang="en-US" sz="1600" b="1" i="1" dirty="0" err="1"/>
                <a:t>Colab</a:t>
              </a:r>
              <a:r>
                <a:rPr lang="en-US" sz="1600" b="1" i="1" dirty="0"/>
                <a:t>,</a:t>
              </a:r>
            </a:p>
            <a:p>
              <a:pPr>
                <a:defRPr/>
              </a:pPr>
              <a:r>
                <a:rPr lang="en-US" sz="1600" b="1" i="1" dirty="0" err="1"/>
                <a:t>HuggingFace</a:t>
              </a:r>
              <a:r>
                <a:rPr lang="en-US" sz="1600" b="1" i="1" dirty="0"/>
                <a:t>, </a:t>
              </a:r>
              <a:br>
                <a:rPr lang="en-US" sz="1600" b="1" i="1" dirty="0"/>
              </a:br>
              <a:r>
                <a:rPr lang="en-US" sz="1600" b="1" i="1" dirty="0"/>
                <a:t>JHU SciServer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974509" y="4678128"/>
            <a:ext cx="4864393" cy="635596"/>
            <a:chOff x="3334257" y="4383479"/>
            <a:chExt cx="4864759" cy="634253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334257" y="4477830"/>
              <a:ext cx="1878669" cy="53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=&gt; Run queries at </a:t>
              </a:r>
              <a:b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</a:b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    project servers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0164" y="4383479"/>
              <a:ext cx="3018852" cy="583539"/>
            </a:xfrm>
            <a:prstGeom prst="rect">
              <a:avLst/>
            </a:prstGeom>
            <a:gradFill flip="none" rotWithShape="1">
              <a:gsLst>
                <a:gs pos="0">
                  <a:srgbClr val="FF669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33CCFF"/>
                </a:gs>
              </a:gsLst>
              <a:lin ang="2700000" scaled="0"/>
              <a:tileRect/>
            </a:gra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i="1" dirty="0"/>
                <a:t>Astronomy SQL archives, SkyServer, IVOA, MAST, NED,…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249486" y="4038599"/>
            <a:ext cx="2949451" cy="611488"/>
            <a:chOff x="2228806" y="4056184"/>
            <a:chExt cx="2948826" cy="611095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2228806" y="4126581"/>
              <a:ext cx="1195011" cy="54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Download </a:t>
              </a:r>
              <a:b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</a:br>
              <a:r>
                <a:rPr lang="en-US" alt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all data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3817" y="4056184"/>
              <a:ext cx="1753815" cy="58439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i="1" dirty="0">
                  <a:solidFill>
                    <a:schemeClr val="bg1"/>
                  </a:solidFill>
                </a:rPr>
                <a:t>Send tapes, disk,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sneakernet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ADDE56-8D1B-2820-68D2-F2A7BDB2D444}"/>
              </a:ext>
            </a:extLst>
          </p:cNvPr>
          <p:cNvGrpSpPr/>
          <p:nvPr/>
        </p:nvGrpSpPr>
        <p:grpSpPr>
          <a:xfrm>
            <a:off x="1041400" y="6070391"/>
            <a:ext cx="10878225" cy="785489"/>
            <a:chOff x="1041400" y="5982383"/>
            <a:chExt cx="10878225" cy="785489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6156" name="TextBox 1"/>
            <p:cNvSpPr txBox="1">
              <a:spLocks noChangeArrowheads="1"/>
            </p:cNvSpPr>
            <p:nvPr/>
          </p:nvSpPr>
          <p:spPr bwMode="auto">
            <a:xfrm>
              <a:off x="1041400" y="5982383"/>
              <a:ext cx="10312400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i="1">
                  <a:solidFill>
                    <a:srgbClr val="333399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990033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i="1" dirty="0">
                  <a:latin typeface="Times New Roman" panose="02020603050405020304" pitchFamily="18" charset="0"/>
                </a:rPr>
                <a:t>Scientific data and  software needs to be Analysis Ready and Cloud Optimized (ARCO)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A524E0-921B-1DCF-733F-AEB96D58985E}"/>
                </a:ext>
              </a:extLst>
            </p:cNvPr>
            <p:cNvSpPr txBox="1"/>
            <p:nvPr/>
          </p:nvSpPr>
          <p:spPr>
            <a:xfrm>
              <a:off x="8664102" y="6429318"/>
              <a:ext cx="325552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Ryan Abernathey (Columbia)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1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DC8C-E128-4848-9D38-01FCADEE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Big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045C9-A559-4D3D-B06F-17DB6CD115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2783" y="3268679"/>
                <a:ext cx="10515600" cy="841934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000" dirty="0"/>
                  <a:t>Two kinds of errors: statistical and systematic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000" dirty="0"/>
                  <a:t>Statistical errors decrease with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en-US" sz="2000" dirty="0"/>
              </a:p>
              <a:p>
                <a:pPr>
                  <a:spcBef>
                    <a:spcPts val="0"/>
                  </a:spcBef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045C9-A559-4D3D-B06F-17DB6CD115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2783" y="3268679"/>
                <a:ext cx="10515600" cy="841934"/>
              </a:xfrm>
              <a:blipFill>
                <a:blip r:embed="rId2"/>
                <a:stretch>
                  <a:fillRect l="-522" t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BA55001-7205-7F4A-860E-22370D6986D9}"/>
              </a:ext>
            </a:extLst>
          </p:cNvPr>
          <p:cNvGrpSpPr/>
          <p:nvPr/>
        </p:nvGrpSpPr>
        <p:grpSpPr>
          <a:xfrm>
            <a:off x="9002585" y="320534"/>
            <a:ext cx="2587463" cy="4198069"/>
            <a:chOff x="9002585" y="320534"/>
            <a:chExt cx="2587463" cy="4198069"/>
          </a:xfrm>
        </p:grpSpPr>
        <p:pic>
          <p:nvPicPr>
            <p:cNvPr id="2050" name="Picture 2" descr="Front Zoom. Oura Ring Gen3 - Heritage - Size 12 - Black.">
              <a:extLst>
                <a:ext uri="{FF2B5EF4-FFF2-40B4-BE49-F238E27FC236}">
                  <a16:creationId xmlns:a16="http://schemas.microsoft.com/office/drawing/2014/main" id="{A6DF2D71-954A-6D47-AF67-CDD54A7F6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7412" y="3535940"/>
              <a:ext cx="1182636" cy="98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ubeSats and SmallSats">
              <a:extLst>
                <a:ext uri="{FF2B5EF4-FFF2-40B4-BE49-F238E27FC236}">
                  <a16:creationId xmlns:a16="http://schemas.microsoft.com/office/drawing/2014/main" id="{C4C13989-C700-8C2E-4B75-DA9E939E4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2585" y="320534"/>
              <a:ext cx="2038636" cy="140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Best smartwatches compared: Options for every budget reviewed - Wareable">
              <a:extLst>
                <a:ext uri="{FF2B5EF4-FFF2-40B4-BE49-F238E27FC236}">
                  <a16:creationId xmlns:a16="http://schemas.microsoft.com/office/drawing/2014/main" id="{8B6EB60F-869D-B5A4-D5CB-F1C36695B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4944" y="1967922"/>
              <a:ext cx="1974273" cy="111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ACE302-516F-4868-A262-A6B18DAAAC1F}"/>
              </a:ext>
            </a:extLst>
          </p:cNvPr>
          <p:cNvSpPr txBox="1">
            <a:spLocks/>
          </p:cNvSpPr>
          <p:nvPr/>
        </p:nvSpPr>
        <p:spPr>
          <a:xfrm>
            <a:off x="782783" y="1450912"/>
            <a:ext cx="10515600" cy="172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Big Data needs parallelism: many similar, inexpensive devices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This scale-out is everywhere, like cloud computing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Same in experiments, many similar cheap sensors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Phones, wearables, CubeSat…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The relation between computing and data is changing</a:t>
            </a:r>
          </a:p>
          <a:p>
            <a:pPr lvl="1">
              <a:spcBef>
                <a:spcPts val="0"/>
              </a:spcBef>
            </a:pPr>
            <a:r>
              <a:rPr lang="en-US" sz="1800" b="1" i="1" dirty="0"/>
              <a:t>Computing more CPU intensive as we move from queries to inference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ED4284-48FA-4469-B183-A8D5E07A5F9C}"/>
              </a:ext>
            </a:extLst>
          </p:cNvPr>
          <p:cNvSpPr txBox="1">
            <a:spLocks/>
          </p:cNvSpPr>
          <p:nvPr/>
        </p:nvSpPr>
        <p:spPr>
          <a:xfrm>
            <a:off x="833903" y="3922296"/>
            <a:ext cx="10515600" cy="2217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However, </a:t>
            </a:r>
            <a:r>
              <a:rPr lang="en-US" sz="2000" b="1" dirty="0"/>
              <a:t>similar is not identical</a:t>
            </a:r>
            <a:r>
              <a:rPr lang="en-US" sz="2000" dirty="0"/>
              <a:t>!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Systematic errors: subtle instrumental biases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If obvious, we call it calibration, and do it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If not, it remains often undetected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/>
              <a:t>But: these can be corrected in software, much cheaper overall!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Particularly important for AI training sets (“garbage in, garbage out”)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7" name="Google Shape;86;p3">
            <a:extLst>
              <a:ext uri="{FF2B5EF4-FFF2-40B4-BE49-F238E27FC236}">
                <a16:creationId xmlns:a16="http://schemas.microsoft.com/office/drawing/2014/main" id="{2F177F54-9B89-92B7-04D1-3131DBE19B98}"/>
              </a:ext>
            </a:extLst>
          </p:cNvPr>
          <p:cNvSpPr txBox="1"/>
          <p:nvPr/>
        </p:nvSpPr>
        <p:spPr>
          <a:xfrm>
            <a:off x="1195591" y="6165498"/>
            <a:ext cx="9963978" cy="4000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Systematic errors are the hardest problems in experimental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scaleout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1327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>
            <a:spLocks noGrp="1"/>
          </p:cNvSpPr>
          <p:nvPr>
            <p:ph type="title"/>
          </p:nvPr>
        </p:nvSpPr>
        <p:spPr>
          <a:xfrm>
            <a:off x="522315" y="74077"/>
            <a:ext cx="113889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 Mid-Scale Example: Sloan Digital Sky Survey</a:t>
            </a:r>
            <a:endParaRPr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78" name="Google Shape;178;p9"/>
          <p:cNvSpPr txBox="1">
            <a:spLocks noGrp="1"/>
          </p:cNvSpPr>
          <p:nvPr>
            <p:ph type="body" idx="1"/>
          </p:nvPr>
        </p:nvSpPr>
        <p:spPr>
          <a:xfrm>
            <a:off x="840772" y="1705322"/>
            <a:ext cx="4876800" cy="2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dirty="0"/>
              <a:t>     “</a:t>
            </a:r>
            <a:r>
              <a:rPr lang="en-US" sz="1800" b="1" dirty="0"/>
              <a:t>The Cosmic Genome Project</a:t>
            </a:r>
            <a:r>
              <a:rPr lang="en-US" sz="1800" dirty="0"/>
              <a:t>”</a:t>
            </a:r>
            <a:endParaRPr sz="36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endParaRPr lang="en-US" sz="16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800" dirty="0"/>
              <a:t>Started in 1992, SDSS-II finished in 2008</a:t>
            </a:r>
            <a:endParaRPr sz="40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800" dirty="0"/>
              <a:t>Data is entirely </a:t>
            </a:r>
            <a:r>
              <a:rPr lang="en-US" sz="1800" b="1" i="1" dirty="0"/>
              <a:t>public, open and free</a:t>
            </a:r>
            <a:endParaRPr sz="4000" b="1" i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800" dirty="0"/>
              <a:t>Database built at JHU </a:t>
            </a:r>
            <a:endParaRPr sz="40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800" dirty="0"/>
              <a:t>Project marked a transition in astronomy</a:t>
            </a:r>
            <a:endParaRPr sz="4000" dirty="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00"/>
              <a:buChar char="•"/>
            </a:pPr>
            <a:r>
              <a:rPr lang="en-US" sz="1600" dirty="0"/>
              <a:t>From manufacturing to mass production</a:t>
            </a:r>
          </a:p>
        </p:txBody>
      </p:sp>
      <p:pic>
        <p:nvPicPr>
          <p:cNvPr id="179" name="Google Shape;179;p9" descr="sdss-main-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8429" y="1821166"/>
            <a:ext cx="774557" cy="1004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9"/>
          <p:cNvGrpSpPr/>
          <p:nvPr/>
        </p:nvGrpSpPr>
        <p:grpSpPr>
          <a:xfrm>
            <a:off x="992947" y="3817740"/>
            <a:ext cx="4684559" cy="2158741"/>
            <a:chOff x="914400" y="4572000"/>
            <a:chExt cx="4684559" cy="2158741"/>
          </a:xfrm>
        </p:grpSpPr>
        <p:graphicFrame>
          <p:nvGraphicFramePr>
            <p:cNvPr id="181" name="Google Shape;181;p9"/>
            <p:cNvGraphicFramePr/>
            <p:nvPr/>
          </p:nvGraphicFramePr>
          <p:xfrm>
            <a:off x="914400" y="4572000"/>
            <a:ext cx="2223516" cy="2157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2223516" imgH="2157984" progId="">
                    <p:embed/>
                  </p:oleObj>
                </mc:Choice>
                <mc:Fallback>
                  <p:oleObj r:id="rId4" imgW="2223516" imgH="2157984" progId="">
                    <p:embed/>
                    <p:pic>
                      <p:nvPicPr>
                        <p:cNvPr id="181" name="Google Shape;181;p9"/>
                        <p:cNvPicPr preferRelativeResize="0"/>
                        <p:nvPr/>
                      </p:nvPicPr>
                      <p:blipFill rotWithShape="1">
                        <a:blip r:embed="rId5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914400" y="4572000"/>
                          <a:ext cx="2223516" cy="21579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2" name="Google Shape;182;p9"/>
            <p:cNvPicPr preferRelativeResize="0"/>
            <p:nvPr/>
          </p:nvPicPr>
          <p:blipFill rotWithShape="1">
            <a:blip r:embed="rId6">
              <a:alphaModFix/>
            </a:blip>
            <a:srcRect r="9091"/>
            <a:stretch/>
          </p:blipFill>
          <p:spPr>
            <a:xfrm>
              <a:off x="3146603" y="4572157"/>
              <a:ext cx="2452356" cy="21585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" name="Google Shape;183;p9"/>
          <p:cNvGrpSpPr/>
          <p:nvPr/>
        </p:nvGrpSpPr>
        <p:grpSpPr>
          <a:xfrm>
            <a:off x="6145693" y="1399640"/>
            <a:ext cx="5688500" cy="4665140"/>
            <a:chOff x="7120270" y="1834846"/>
            <a:chExt cx="5688500" cy="4665140"/>
          </a:xfrm>
        </p:grpSpPr>
        <p:sp>
          <p:nvSpPr>
            <p:cNvPr id="184" name="Google Shape;184;p9"/>
            <p:cNvSpPr txBox="1"/>
            <p:nvPr/>
          </p:nvSpPr>
          <p:spPr>
            <a:xfrm>
              <a:off x="7120270" y="4515875"/>
              <a:ext cx="5688500" cy="1984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28600" marR="0" lvl="0" indent="-22860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6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SkyServer</a:t>
              </a:r>
              <a:r>
                <a:rPr lang="en-US" sz="16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Prototype in 21st Century data access</a:t>
              </a:r>
            </a:p>
            <a:p>
              <a:pPr marL="228600" marR="0" lvl="0" indent="-22860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2000" dirty="0"/>
            </a:p>
            <a:p>
              <a:pPr marL="528638" marR="0" lvl="1" indent="-239712" algn="l" rtl="0">
                <a:lnSpc>
                  <a:spcPct val="8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Visual interface integrated with object-relational DB</a:t>
              </a:r>
              <a:endParaRPr sz="2400" dirty="0"/>
            </a:p>
            <a:p>
              <a:pPr marL="528638" marR="0" lvl="1" indent="-239712" algn="l" rtl="0">
                <a:lnSpc>
                  <a:spcPct val="8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Remarkably fast adaptation by the community </a:t>
              </a:r>
            </a:p>
            <a:p>
              <a:pPr marL="528638" marR="0" lvl="1" indent="-239712" algn="l" rtl="0">
                <a:lnSpc>
                  <a:spcPct val="8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10M distinct users vs. 15,000 astronomers</a:t>
              </a:r>
            </a:p>
            <a:p>
              <a:pPr marL="528638" marR="0" lvl="1" indent="-239712" algn="l" rtl="0">
                <a:lnSpc>
                  <a:spcPct val="8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emergence of the </a:t>
              </a:r>
              <a:r>
                <a:rPr lang="en-US" sz="1600" b="0" i="1" u="none" strike="noStrike" cap="non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“Internet Scientist” </a:t>
              </a:r>
            </a:p>
            <a:p>
              <a:pPr marL="528638" marR="0" lvl="1" indent="-239712" algn="l" rtl="0">
                <a:lnSpc>
                  <a:spcPct val="8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Collaborative server-side analysis</a:t>
              </a:r>
              <a:endPara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28638" marR="0" lvl="1" indent="-239712" algn="l" rtl="0">
                <a:lnSpc>
                  <a:spcPct val="8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Still the world</a:t>
              </a:r>
              <a:r>
                <a:rPr lang="en-US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’s most used astronomy facility</a:t>
              </a:r>
              <a:endPara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625333" y="1834846"/>
              <a:ext cx="4485827" cy="2286546"/>
              <a:chOff x="7625333" y="1834846"/>
              <a:chExt cx="4485827" cy="2286546"/>
            </a:xfrm>
          </p:grpSpPr>
          <p:graphicFrame>
            <p:nvGraphicFramePr>
              <p:cNvPr id="186" name="Google Shape;186;p9"/>
              <p:cNvGraphicFramePr/>
              <p:nvPr/>
            </p:nvGraphicFramePr>
            <p:xfrm>
              <a:off x="9330077" y="1834846"/>
              <a:ext cx="2781083" cy="22865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3788921" imgH="3219138" progId="">
                      <p:embed/>
                    </p:oleObj>
                  </mc:Choice>
                  <mc:Fallback>
                    <p:oleObj r:id="rId7" imgW="3788921" imgH="3219138" progId="">
                      <p:embed/>
                      <p:pic>
                        <p:nvPicPr>
                          <p:cNvPr id="186" name="Google Shape;186;p9"/>
                          <p:cNvPicPr preferRelativeResize="0"/>
                          <p:nvPr/>
                        </p:nvPicPr>
                        <p:blipFill rotWithShape="1">
                          <a:blip r:embed="rId8">
                            <a:alphaModFix/>
                          </a:blip>
                          <a:srcRect/>
                          <a:stretch/>
                        </p:blipFill>
                        <p:spPr>
                          <a:xfrm>
                            <a:off x="9330077" y="1834846"/>
                            <a:ext cx="2781083" cy="22865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87" name="Google Shape;187;p9" descr="jimgray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625333" y="2202512"/>
                <a:ext cx="823318" cy="1371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88" name="Google Shape;188;p9"/>
              <p:cNvSpPr txBox="1"/>
              <p:nvPr/>
            </p:nvSpPr>
            <p:spPr>
              <a:xfrm>
                <a:off x="7625333" y="3682374"/>
                <a:ext cx="822369" cy="276999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Jim Gray</a:t>
                </a:r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19BCDD-C040-01B3-3273-EC0E3B338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219" y="6217577"/>
            <a:ext cx="6064481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i="1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9900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latin typeface="Times New Roman" panose="02020603050405020304" pitchFamily="18" charset="0"/>
              </a:rPr>
              <a:t>Scientists become publishers and curators of large data!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471A163E004428E542DF7122E4426" ma:contentTypeVersion="10" ma:contentTypeDescription="Create a new document." ma:contentTypeScope="" ma:versionID="ab6adecd947857207460501d9556bcbc">
  <xsd:schema xmlns:xsd="http://www.w3.org/2001/XMLSchema" xmlns:xs="http://www.w3.org/2001/XMLSchema" xmlns:p="http://schemas.microsoft.com/office/2006/metadata/properties" xmlns:ns3="0ebcf68e-0dd4-4daa-9ce2-c3c7242b7c2b" xmlns:ns4="78256071-b0c6-4927-b7c7-3adc63346b83" targetNamespace="http://schemas.microsoft.com/office/2006/metadata/properties" ma:root="true" ma:fieldsID="af11cd9f99c734df7eab848aa7efff90" ns3:_="" ns4:_="">
    <xsd:import namespace="0ebcf68e-0dd4-4daa-9ce2-c3c7242b7c2b"/>
    <xsd:import namespace="78256071-b0c6-4927-b7c7-3adc63346b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cf68e-0dd4-4daa-9ce2-c3c7242b7c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56071-b0c6-4927-b7c7-3adc63346b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256071-b0c6-4927-b7c7-3adc63346b83" xsi:nil="true"/>
  </documentManagement>
</p:properties>
</file>

<file path=customXml/itemProps1.xml><?xml version="1.0" encoding="utf-8"?>
<ds:datastoreItem xmlns:ds="http://schemas.openxmlformats.org/officeDocument/2006/customXml" ds:itemID="{89954DC3-BB96-4B19-933A-503F45538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bcf68e-0dd4-4daa-9ce2-c3c7242b7c2b"/>
    <ds:schemaRef ds:uri="78256071-b0c6-4927-b7c7-3adc63346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01A935-3846-4A43-8A50-ABA64598FB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7378E1-D961-4239-A494-33B8A9D20CEC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8256071-b0c6-4927-b7c7-3adc63346b83"/>
    <ds:schemaRef ds:uri="0ebcf68e-0dd4-4daa-9ce2-c3c7242b7c2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2278</Words>
  <Application>Microsoft Office PowerPoint</Application>
  <PresentationFormat>Widescreen</PresentationFormat>
  <Paragraphs>268</Paragraphs>
  <Slides>24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Aptos Display</vt:lpstr>
      <vt:lpstr>Arial</vt:lpstr>
      <vt:lpstr>Arial Black</vt:lpstr>
      <vt:lpstr>Calibri</vt:lpstr>
      <vt:lpstr>Cambria</vt:lpstr>
      <vt:lpstr>Cambria Math</vt:lpstr>
      <vt:lpstr>NimbusRomNo9L-Medi</vt:lpstr>
      <vt:lpstr>Times New Roman</vt:lpstr>
      <vt:lpstr>Wingdings</vt:lpstr>
      <vt:lpstr>Office Theme</vt:lpstr>
      <vt:lpstr>Image</vt:lpstr>
      <vt:lpstr> AI-ready Data in Astrophysics: from Sensors to Tensors</vt:lpstr>
      <vt:lpstr>Introduction</vt:lpstr>
      <vt:lpstr>AI is a New Kind of Revolution</vt:lpstr>
      <vt:lpstr>The Emergence of Big Science</vt:lpstr>
      <vt:lpstr>Today’s Science Environment is Mid-Scale</vt:lpstr>
      <vt:lpstr>Agility vs Tenacity – How Can We Compete?</vt:lpstr>
      <vt:lpstr>Scientific Data Analysis is Evolving…</vt:lpstr>
      <vt:lpstr>Implications of Big Data</vt:lpstr>
      <vt:lpstr>  Mid-Scale Example: Sloan Digital Sky Survey</vt:lpstr>
      <vt:lpstr>Main Concepts in the SDSS SkyServer Design</vt:lpstr>
      <vt:lpstr>From SkyServer to the SciServer</vt:lpstr>
      <vt:lpstr>Astronomy Adopted to Open Data Very Fast</vt:lpstr>
      <vt:lpstr>Data Analysis/Processing is Multi-tiered</vt:lpstr>
      <vt:lpstr>Mid-Scale Science =&gt; “Game Changing” Data</vt:lpstr>
      <vt:lpstr>AI in Science Today</vt:lpstr>
      <vt:lpstr>Need Explainable AI</vt:lpstr>
      <vt:lpstr>Superresolution forecasting by AI</vt:lpstr>
      <vt:lpstr>Prioritizing Data Collection</vt:lpstr>
      <vt:lpstr>Stratify and Compress with Generative AI</vt:lpstr>
      <vt:lpstr>Collect More RELEVANT Data!</vt:lpstr>
      <vt:lpstr>Challenges: Data Locality</vt:lpstr>
      <vt:lpstr>Challenges: Reproducibility!</vt:lpstr>
      <vt:lpstr>Summary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Szalay</dc:creator>
  <cp:lastModifiedBy>Alex Szalay</cp:lastModifiedBy>
  <cp:revision>58</cp:revision>
  <dcterms:created xsi:type="dcterms:W3CDTF">2024-06-09T18:48:42Z</dcterms:created>
  <dcterms:modified xsi:type="dcterms:W3CDTF">2025-01-06T16:22:25Z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0x01010062C471A163E004428E542DF7122E4426</vt:lpwstr>
  </property>
</Properties>
</file>